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5"/>
  </p:notesMasterIdLst>
  <p:sldIdLst>
    <p:sldId id="256" r:id="rId5"/>
    <p:sldId id="257" r:id="rId6"/>
    <p:sldId id="258" r:id="rId7"/>
    <p:sldId id="259" r:id="rId8"/>
    <p:sldId id="260" r:id="rId9"/>
    <p:sldId id="261" r:id="rId10"/>
    <p:sldId id="267" r:id="rId11"/>
    <p:sldId id="264" r:id="rId12"/>
    <p:sldId id="265" r:id="rId13"/>
    <p:sldId id="266" r:id="rId14"/>
  </p:sldIdLst>
  <p:sldSz cx="18288000" cy="10287000"/>
  <p:notesSz cx="6858000" cy="9144000"/>
  <p:embeddedFontLst>
    <p:embeddedFont>
      <p:font typeface="DM Sans Bold" panose="020B0604020202020204" charset="0"/>
      <p:regular r:id="rId16"/>
    </p:embeddedFont>
    <p:embeddedFont>
      <p:font typeface="Inter" panose="020B0604020202020204" charset="0"/>
      <p:regular r:id="rId17"/>
    </p:embeddedFont>
    <p:embeddedFont>
      <p:font typeface="Inte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097CCB-9573-4E63-8278-E65C46FAB118}" v="3" dt="2025-05-15T02:41:33.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9" d="100"/>
          <a:sy n="59" d="100"/>
        </p:scale>
        <p:origin x="49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E1D10-6275-48CB-8F84-C978D21D3B8A}"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C264D-841F-47B8-AEE4-3AD632346ADC}" type="slidenum">
              <a:rPr lang="en-US" smtClean="0"/>
              <a:t>‹#›</a:t>
            </a:fld>
            <a:endParaRPr lang="en-US"/>
          </a:p>
        </p:txBody>
      </p:sp>
    </p:spTree>
    <p:extLst>
      <p:ext uri="{BB962C8B-B14F-4D97-AF65-F5344CB8AC3E}">
        <p14:creationId xmlns:p14="http://schemas.microsoft.com/office/powerpoint/2010/main" val="2370110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C264D-841F-47B8-AEE4-3AD632346ADC}" type="slidenum">
              <a:rPr lang="en-US" smtClean="0"/>
              <a:t>8</a:t>
            </a:fld>
            <a:endParaRPr lang="en-US"/>
          </a:p>
        </p:txBody>
      </p:sp>
    </p:spTree>
    <p:extLst>
      <p:ext uri="{BB962C8B-B14F-4D97-AF65-F5344CB8AC3E}">
        <p14:creationId xmlns:p14="http://schemas.microsoft.com/office/powerpoint/2010/main" val="4186061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851" b="-34851"/>
            </a:stretch>
          </a:blipFill>
        </p:spPr>
        <p:txBody>
          <a:bodyPr/>
          <a:lstStyle/>
          <a:p>
            <a:endParaRPr lang="en-US"/>
          </a:p>
        </p:txBody>
      </p:sp>
      <p:grpSp>
        <p:nvGrpSpPr>
          <p:cNvPr id="3" name="Group 3"/>
          <p:cNvGrpSpPr/>
          <p:nvPr/>
        </p:nvGrpSpPr>
        <p:grpSpPr>
          <a:xfrm>
            <a:off x="9924594" y="3703910"/>
            <a:ext cx="3150004" cy="4745635"/>
            <a:chOff x="0" y="0"/>
            <a:chExt cx="829631" cy="1249879"/>
          </a:xfrm>
        </p:grpSpPr>
        <p:sp>
          <p:nvSpPr>
            <p:cNvPr id="4" name="Freeform 4"/>
            <p:cNvSpPr/>
            <p:nvPr/>
          </p:nvSpPr>
          <p:spPr>
            <a:xfrm>
              <a:off x="0" y="0"/>
              <a:ext cx="829631" cy="1249879"/>
            </a:xfrm>
            <a:custGeom>
              <a:avLst/>
              <a:gdLst/>
              <a:ahLst/>
              <a:cxnLst/>
              <a:rect l="l" t="t" r="r" b="b"/>
              <a:pathLst>
                <a:path w="829631" h="1249879">
                  <a:moveTo>
                    <a:pt x="76190" y="0"/>
                  </a:moveTo>
                  <a:lnTo>
                    <a:pt x="753440" y="0"/>
                  </a:lnTo>
                  <a:cubicBezTo>
                    <a:pt x="773647" y="0"/>
                    <a:pt x="793027" y="8027"/>
                    <a:pt x="807315" y="22316"/>
                  </a:cubicBezTo>
                  <a:cubicBezTo>
                    <a:pt x="821604" y="36604"/>
                    <a:pt x="829631" y="55983"/>
                    <a:pt x="829631" y="76190"/>
                  </a:cubicBezTo>
                  <a:lnTo>
                    <a:pt x="829631" y="1173689"/>
                  </a:lnTo>
                  <a:cubicBezTo>
                    <a:pt x="829631" y="1193896"/>
                    <a:pt x="821604" y="1213275"/>
                    <a:pt x="807315" y="1227564"/>
                  </a:cubicBezTo>
                  <a:cubicBezTo>
                    <a:pt x="793027" y="1241852"/>
                    <a:pt x="773647" y="1249879"/>
                    <a:pt x="753440" y="1249879"/>
                  </a:cubicBezTo>
                  <a:lnTo>
                    <a:pt x="76190" y="1249879"/>
                  </a:lnTo>
                  <a:cubicBezTo>
                    <a:pt x="55983" y="1249879"/>
                    <a:pt x="36604" y="1241852"/>
                    <a:pt x="22316" y="1227564"/>
                  </a:cubicBezTo>
                  <a:cubicBezTo>
                    <a:pt x="8027" y="1213275"/>
                    <a:pt x="0" y="1193896"/>
                    <a:pt x="0" y="1173689"/>
                  </a:cubicBezTo>
                  <a:lnTo>
                    <a:pt x="0" y="76190"/>
                  </a:lnTo>
                  <a:cubicBezTo>
                    <a:pt x="0" y="55983"/>
                    <a:pt x="8027" y="36604"/>
                    <a:pt x="22316" y="22316"/>
                  </a:cubicBezTo>
                  <a:cubicBezTo>
                    <a:pt x="36604" y="8027"/>
                    <a:pt x="55983" y="0"/>
                    <a:pt x="76190" y="0"/>
                  </a:cubicBezTo>
                  <a:close/>
                </a:path>
              </a:pathLst>
            </a:custGeom>
            <a:solidFill>
              <a:srgbClr val="FDCC6E"/>
            </a:solidFill>
            <a:ln cap="rnd">
              <a:noFill/>
              <a:prstDash val="solid"/>
              <a:round/>
            </a:ln>
          </p:spPr>
          <p:txBody>
            <a:bodyPr/>
            <a:lstStyle/>
            <a:p>
              <a:endParaRPr lang="en-US"/>
            </a:p>
          </p:txBody>
        </p:sp>
        <p:sp>
          <p:nvSpPr>
            <p:cNvPr id="5" name="TextBox 5"/>
            <p:cNvSpPr txBox="1"/>
            <p:nvPr/>
          </p:nvSpPr>
          <p:spPr>
            <a:xfrm>
              <a:off x="0" y="-57150"/>
              <a:ext cx="829631" cy="130702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759342" y="1226318"/>
            <a:ext cx="316783" cy="393297"/>
          </a:xfrm>
          <a:custGeom>
            <a:avLst/>
            <a:gdLst/>
            <a:ahLst/>
            <a:cxnLst/>
            <a:rect l="l" t="t" r="r" b="b"/>
            <a:pathLst>
              <a:path w="316783" h="393297">
                <a:moveTo>
                  <a:pt x="0" y="0"/>
                </a:moveTo>
                <a:lnTo>
                  <a:pt x="316783" y="0"/>
                </a:lnTo>
                <a:lnTo>
                  <a:pt x="316783" y="393298"/>
                </a:lnTo>
                <a:lnTo>
                  <a:pt x="0" y="3932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1144375" y="3750878"/>
            <a:ext cx="13120928" cy="4745635"/>
            <a:chOff x="0" y="0"/>
            <a:chExt cx="17494570" cy="6327514"/>
          </a:xfrm>
        </p:grpSpPr>
        <p:grpSp>
          <p:nvGrpSpPr>
            <p:cNvPr id="8" name="Group 8"/>
            <p:cNvGrpSpPr/>
            <p:nvPr/>
          </p:nvGrpSpPr>
          <p:grpSpPr>
            <a:xfrm>
              <a:off x="0" y="0"/>
              <a:ext cx="14212920" cy="6327514"/>
              <a:chOff x="0" y="0"/>
              <a:chExt cx="2807490" cy="1249879"/>
            </a:xfrm>
          </p:grpSpPr>
          <p:sp>
            <p:nvSpPr>
              <p:cNvPr id="9" name="Freeform 9"/>
              <p:cNvSpPr/>
              <p:nvPr/>
            </p:nvSpPr>
            <p:spPr>
              <a:xfrm>
                <a:off x="0" y="0"/>
                <a:ext cx="2807490" cy="1249879"/>
              </a:xfrm>
              <a:custGeom>
                <a:avLst/>
                <a:gdLst/>
                <a:ahLst/>
                <a:cxnLst/>
                <a:rect l="l" t="t" r="r" b="b"/>
                <a:pathLst>
                  <a:path w="2807490" h="1249879">
                    <a:moveTo>
                      <a:pt x="22515" y="0"/>
                    </a:moveTo>
                    <a:lnTo>
                      <a:pt x="2784976" y="0"/>
                    </a:lnTo>
                    <a:cubicBezTo>
                      <a:pt x="2790947" y="0"/>
                      <a:pt x="2796673" y="2372"/>
                      <a:pt x="2800896" y="6594"/>
                    </a:cubicBezTo>
                    <a:cubicBezTo>
                      <a:pt x="2805118" y="10817"/>
                      <a:pt x="2807490" y="16543"/>
                      <a:pt x="2807490" y="22515"/>
                    </a:cubicBezTo>
                    <a:lnTo>
                      <a:pt x="2807490" y="1227365"/>
                    </a:lnTo>
                    <a:cubicBezTo>
                      <a:pt x="2807490" y="1233336"/>
                      <a:pt x="2805118" y="1239063"/>
                      <a:pt x="2800896" y="1243285"/>
                    </a:cubicBezTo>
                    <a:cubicBezTo>
                      <a:pt x="2796673" y="1247507"/>
                      <a:pt x="2790947" y="1249879"/>
                      <a:pt x="2784976" y="1249879"/>
                    </a:cubicBezTo>
                    <a:lnTo>
                      <a:pt x="22515" y="1249879"/>
                    </a:lnTo>
                    <a:cubicBezTo>
                      <a:pt x="16543" y="1249879"/>
                      <a:pt x="10817" y="1247507"/>
                      <a:pt x="6594" y="1243285"/>
                    </a:cubicBezTo>
                    <a:cubicBezTo>
                      <a:pt x="2372" y="1239063"/>
                      <a:pt x="0" y="1233336"/>
                      <a:pt x="0" y="1227365"/>
                    </a:cubicBezTo>
                    <a:lnTo>
                      <a:pt x="0" y="22515"/>
                    </a:lnTo>
                    <a:cubicBezTo>
                      <a:pt x="0" y="16543"/>
                      <a:pt x="2372" y="10817"/>
                      <a:pt x="6594" y="6594"/>
                    </a:cubicBezTo>
                    <a:cubicBezTo>
                      <a:pt x="10817" y="2372"/>
                      <a:pt x="16543" y="0"/>
                      <a:pt x="22515" y="0"/>
                    </a:cubicBezTo>
                    <a:close/>
                  </a:path>
                </a:pathLst>
              </a:custGeom>
              <a:solidFill>
                <a:srgbClr val="FFFFFF">
                  <a:alpha val="22745"/>
                </a:srgbClr>
              </a:solidFill>
              <a:ln cap="rnd">
                <a:noFill/>
                <a:prstDash val="solid"/>
                <a:round/>
              </a:ln>
            </p:spPr>
            <p:txBody>
              <a:bodyPr/>
              <a:lstStyle/>
              <a:p>
                <a:endParaRPr lang="en-US"/>
              </a:p>
            </p:txBody>
          </p:sp>
          <p:sp>
            <p:nvSpPr>
              <p:cNvPr id="10" name="TextBox 10"/>
              <p:cNvSpPr txBox="1"/>
              <p:nvPr/>
            </p:nvSpPr>
            <p:spPr>
              <a:xfrm>
                <a:off x="0" y="-57150"/>
                <a:ext cx="2807490" cy="1307029"/>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871624" y="754203"/>
              <a:ext cx="13622947" cy="4960562"/>
            </a:xfrm>
            <a:prstGeom prst="rect">
              <a:avLst/>
            </a:prstGeom>
          </p:spPr>
          <p:txBody>
            <a:bodyPr lIns="0" tIns="0" rIns="0" bIns="0" rtlCol="0" anchor="t">
              <a:spAutoFit/>
            </a:bodyPr>
            <a:lstStyle/>
            <a:p>
              <a:pPr algn="l">
                <a:lnSpc>
                  <a:spcPts val="14098"/>
                </a:lnSpc>
              </a:pPr>
              <a:r>
                <a:rPr lang="en-US" sz="14098" b="1">
                  <a:solidFill>
                    <a:srgbClr val="1D2159"/>
                  </a:solidFill>
                  <a:latin typeface="Inter Bold"/>
                  <a:ea typeface="Inter Bold"/>
                  <a:cs typeface="Inter Bold"/>
                  <a:sym typeface="Inter Bold"/>
                </a:rPr>
                <a:t>Sales</a:t>
              </a:r>
            </a:p>
            <a:p>
              <a:pPr algn="l">
                <a:lnSpc>
                  <a:spcPts val="14098"/>
                </a:lnSpc>
              </a:pPr>
              <a:r>
                <a:rPr lang="en-US" sz="14098" b="1">
                  <a:solidFill>
                    <a:srgbClr val="1D2159"/>
                  </a:solidFill>
                  <a:latin typeface="Inter Bold"/>
                  <a:ea typeface="Inter Bold"/>
                  <a:cs typeface="Inter Bold"/>
                  <a:sym typeface="Inter Bold"/>
                </a:rPr>
                <a:t>Report</a:t>
              </a:r>
            </a:p>
          </p:txBody>
        </p:sp>
      </p:grpSp>
      <p:sp>
        <p:nvSpPr>
          <p:cNvPr id="12" name="TextBox 12"/>
          <p:cNvSpPr txBox="1"/>
          <p:nvPr/>
        </p:nvSpPr>
        <p:spPr>
          <a:xfrm>
            <a:off x="10398118" y="4430172"/>
            <a:ext cx="4531218" cy="3653746"/>
          </a:xfrm>
          <a:prstGeom prst="rect">
            <a:avLst/>
          </a:prstGeom>
        </p:spPr>
        <p:txBody>
          <a:bodyPr lIns="0" tIns="0" rIns="0" bIns="0" rtlCol="0" anchor="t">
            <a:spAutoFit/>
          </a:bodyPr>
          <a:lstStyle/>
          <a:p>
            <a:pPr algn="l">
              <a:lnSpc>
                <a:spcPts val="14098"/>
              </a:lnSpc>
            </a:pPr>
            <a:r>
              <a:rPr lang="en-US" sz="14098" b="1">
                <a:solidFill>
                  <a:srgbClr val="1D2159"/>
                </a:solidFill>
                <a:latin typeface="Inter Bold"/>
                <a:ea typeface="Inter Bold"/>
                <a:cs typeface="Inter Bold"/>
                <a:sym typeface="Inter Bold"/>
              </a:rPr>
              <a:t>20</a:t>
            </a:r>
          </a:p>
          <a:p>
            <a:pPr algn="l">
              <a:lnSpc>
                <a:spcPts val="14098"/>
              </a:lnSpc>
            </a:pPr>
            <a:r>
              <a:rPr lang="en-US" sz="14098" b="1">
                <a:solidFill>
                  <a:srgbClr val="1D2159"/>
                </a:solidFill>
                <a:latin typeface="Inter Bold"/>
                <a:ea typeface="Inter Bold"/>
                <a:cs typeface="Inter Bold"/>
                <a:sym typeface="Inter Bold"/>
              </a:rPr>
              <a:t>23</a:t>
            </a:r>
          </a:p>
        </p:txBody>
      </p:sp>
      <p:sp>
        <p:nvSpPr>
          <p:cNvPr id="13" name="TextBox 13"/>
          <p:cNvSpPr txBox="1"/>
          <p:nvPr/>
        </p:nvSpPr>
        <p:spPr>
          <a:xfrm>
            <a:off x="2197589" y="1005432"/>
            <a:ext cx="5321943" cy="673146"/>
          </a:xfrm>
          <a:prstGeom prst="rect">
            <a:avLst/>
          </a:prstGeom>
        </p:spPr>
        <p:txBody>
          <a:bodyPr lIns="0" tIns="0" rIns="0" bIns="0" rtlCol="0" anchor="t">
            <a:spAutoFit/>
          </a:bodyPr>
          <a:lstStyle/>
          <a:p>
            <a:pPr algn="just">
              <a:lnSpc>
                <a:spcPts val="5683"/>
              </a:lnSpc>
            </a:pPr>
            <a:r>
              <a:rPr lang="en-US" sz="3403" b="1">
                <a:solidFill>
                  <a:srgbClr val="1D2159"/>
                </a:solidFill>
                <a:latin typeface="Inter Bold"/>
                <a:ea typeface="Inter Bold"/>
                <a:cs typeface="Inter Bold"/>
                <a:sym typeface="Inter Bold"/>
              </a:rPr>
              <a:t>Maven Roasters</a:t>
            </a:r>
          </a:p>
        </p:txBody>
      </p:sp>
      <p:sp>
        <p:nvSpPr>
          <p:cNvPr id="14" name="Freeform 14"/>
          <p:cNvSpPr/>
          <p:nvPr/>
        </p:nvSpPr>
        <p:spPr>
          <a:xfrm>
            <a:off x="16164979" y="4019328"/>
            <a:ext cx="4246041" cy="4114800"/>
          </a:xfrm>
          <a:custGeom>
            <a:avLst/>
            <a:gdLst/>
            <a:ahLst/>
            <a:cxnLst/>
            <a:rect l="l" t="t" r="r" b="b"/>
            <a:pathLst>
              <a:path w="4246041" h="4114800">
                <a:moveTo>
                  <a:pt x="0" y="0"/>
                </a:moveTo>
                <a:lnTo>
                  <a:pt x="4246042" y="0"/>
                </a:lnTo>
                <a:lnTo>
                  <a:pt x="424604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6034" y="4400050"/>
            <a:ext cx="2420186" cy="2456884"/>
            <a:chOff x="0" y="0"/>
            <a:chExt cx="637415" cy="647081"/>
          </a:xfrm>
        </p:grpSpPr>
        <p:sp>
          <p:nvSpPr>
            <p:cNvPr id="3" name="Freeform 3"/>
            <p:cNvSpPr/>
            <p:nvPr/>
          </p:nvSpPr>
          <p:spPr>
            <a:xfrm>
              <a:off x="0" y="0"/>
              <a:ext cx="637415" cy="647081"/>
            </a:xfrm>
            <a:custGeom>
              <a:avLst/>
              <a:gdLst/>
              <a:ahLst/>
              <a:cxnLst/>
              <a:rect l="l" t="t" r="r" b="b"/>
              <a:pathLst>
                <a:path w="637415" h="647081">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txBody>
            <a:bodyPr/>
            <a:lstStyle/>
            <a:p>
              <a:endParaRPr lang="en-US"/>
            </a:p>
          </p:txBody>
        </p:sp>
        <p:sp>
          <p:nvSpPr>
            <p:cNvPr id="4" name="TextBox 4"/>
            <p:cNvSpPr txBox="1"/>
            <p:nvPr/>
          </p:nvSpPr>
          <p:spPr>
            <a:xfrm>
              <a:off x="0" y="-57150"/>
              <a:ext cx="637415" cy="704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028700" y="1028700"/>
            <a:ext cx="5336169" cy="7746270"/>
            <a:chOff x="0" y="0"/>
            <a:chExt cx="2381834" cy="3457598"/>
          </a:xfrm>
        </p:grpSpPr>
        <p:sp>
          <p:nvSpPr>
            <p:cNvPr id="6" name="Freeform 6"/>
            <p:cNvSpPr/>
            <p:nvPr/>
          </p:nvSpPr>
          <p:spPr>
            <a:xfrm>
              <a:off x="0" y="0"/>
              <a:ext cx="2381834" cy="3457598"/>
            </a:xfrm>
            <a:custGeom>
              <a:avLst/>
              <a:gdLst/>
              <a:ahLst/>
              <a:cxnLst/>
              <a:rect l="l" t="t" r="r" b="b"/>
              <a:pathLst>
                <a:path w="2381834" h="3457598">
                  <a:moveTo>
                    <a:pt x="42074" y="0"/>
                  </a:moveTo>
                  <a:lnTo>
                    <a:pt x="2339759" y="0"/>
                  </a:lnTo>
                  <a:cubicBezTo>
                    <a:pt x="2350918" y="0"/>
                    <a:pt x="2361620" y="4433"/>
                    <a:pt x="2369510" y="12323"/>
                  </a:cubicBezTo>
                  <a:cubicBezTo>
                    <a:pt x="2377401" y="20214"/>
                    <a:pt x="2381834" y="30916"/>
                    <a:pt x="2381834" y="42074"/>
                  </a:cubicBezTo>
                  <a:lnTo>
                    <a:pt x="2381834" y="3415524"/>
                  </a:lnTo>
                  <a:cubicBezTo>
                    <a:pt x="2381834" y="3426683"/>
                    <a:pt x="2377401" y="3437384"/>
                    <a:pt x="2369510" y="3445275"/>
                  </a:cubicBezTo>
                  <a:cubicBezTo>
                    <a:pt x="2361620" y="3453166"/>
                    <a:pt x="2350918" y="3457598"/>
                    <a:pt x="2339759" y="3457598"/>
                  </a:cubicBezTo>
                  <a:lnTo>
                    <a:pt x="42074" y="3457598"/>
                  </a:lnTo>
                  <a:cubicBezTo>
                    <a:pt x="30916" y="3457598"/>
                    <a:pt x="20214" y="3453166"/>
                    <a:pt x="12323" y="3445275"/>
                  </a:cubicBezTo>
                  <a:cubicBezTo>
                    <a:pt x="4433" y="3437384"/>
                    <a:pt x="0" y="3426683"/>
                    <a:pt x="0" y="3415524"/>
                  </a:cubicBezTo>
                  <a:lnTo>
                    <a:pt x="0" y="42074"/>
                  </a:lnTo>
                  <a:cubicBezTo>
                    <a:pt x="0" y="30916"/>
                    <a:pt x="4433" y="20214"/>
                    <a:pt x="12323" y="12323"/>
                  </a:cubicBezTo>
                  <a:cubicBezTo>
                    <a:pt x="20214" y="4433"/>
                    <a:pt x="30916" y="0"/>
                    <a:pt x="42074" y="0"/>
                  </a:cubicBezTo>
                  <a:close/>
                </a:path>
              </a:pathLst>
            </a:custGeom>
            <a:blipFill>
              <a:blip r:embed="rId2"/>
              <a:stretch>
                <a:fillRect l="-58840" r="-58840"/>
              </a:stretch>
            </a:blipFill>
            <a:ln cap="rnd">
              <a:noFill/>
              <a:prstDash val="solid"/>
              <a:round/>
            </a:ln>
          </p:spPr>
          <p:txBody>
            <a:bodyPr/>
            <a:lstStyle/>
            <a:p>
              <a:endParaRPr lang="en-US"/>
            </a:p>
          </p:txBody>
        </p:sp>
      </p:grpSp>
      <p:sp>
        <p:nvSpPr>
          <p:cNvPr id="7" name="TextBox 7"/>
          <p:cNvSpPr txBox="1"/>
          <p:nvPr/>
        </p:nvSpPr>
        <p:spPr>
          <a:xfrm>
            <a:off x="7035420" y="2652139"/>
            <a:ext cx="10223880" cy="1295419"/>
          </a:xfrm>
          <a:prstGeom prst="rect">
            <a:avLst/>
          </a:prstGeom>
        </p:spPr>
        <p:txBody>
          <a:bodyPr lIns="0" tIns="0" rIns="0" bIns="0" rtlCol="0" anchor="t">
            <a:spAutoFit/>
          </a:bodyPr>
          <a:lstStyle/>
          <a:p>
            <a:pPr algn="l">
              <a:lnSpc>
                <a:spcPts val="11024"/>
              </a:lnSpc>
            </a:pPr>
            <a:r>
              <a:rPr lang="en-US" sz="7874" b="1" dirty="0">
                <a:solidFill>
                  <a:srgbClr val="1D2159"/>
                </a:solidFill>
                <a:latin typeface="Inter Bold"/>
                <a:ea typeface="Inter Bold"/>
                <a:cs typeface="Inter Bold"/>
                <a:sym typeface="Inter Bold"/>
              </a:rPr>
              <a:t>Conclusion</a:t>
            </a:r>
          </a:p>
        </p:txBody>
      </p:sp>
      <p:grpSp>
        <p:nvGrpSpPr>
          <p:cNvPr id="8" name="Group 8"/>
          <p:cNvGrpSpPr/>
          <p:nvPr/>
        </p:nvGrpSpPr>
        <p:grpSpPr>
          <a:xfrm>
            <a:off x="7035420" y="4367906"/>
            <a:ext cx="9567411" cy="2489028"/>
            <a:chOff x="0" y="0"/>
            <a:chExt cx="2519812" cy="655546"/>
          </a:xfrm>
        </p:grpSpPr>
        <p:sp>
          <p:nvSpPr>
            <p:cNvPr id="9" name="Freeform 9"/>
            <p:cNvSpPr/>
            <p:nvPr/>
          </p:nvSpPr>
          <p:spPr>
            <a:xfrm>
              <a:off x="0" y="0"/>
              <a:ext cx="2519812" cy="655546"/>
            </a:xfrm>
            <a:custGeom>
              <a:avLst/>
              <a:gdLst/>
              <a:ahLst/>
              <a:cxnLst/>
              <a:rect l="l" t="t" r="r" b="b"/>
              <a:pathLst>
                <a:path w="2519812" h="655546">
                  <a:moveTo>
                    <a:pt x="25085" y="0"/>
                  </a:moveTo>
                  <a:lnTo>
                    <a:pt x="2494727" y="0"/>
                  </a:lnTo>
                  <a:cubicBezTo>
                    <a:pt x="2508581" y="0"/>
                    <a:pt x="2519812" y="11231"/>
                    <a:pt x="2519812" y="25085"/>
                  </a:cubicBezTo>
                  <a:lnTo>
                    <a:pt x="2519812" y="630461"/>
                  </a:lnTo>
                  <a:cubicBezTo>
                    <a:pt x="2519812" y="644315"/>
                    <a:pt x="2508581" y="655546"/>
                    <a:pt x="2494727" y="655546"/>
                  </a:cubicBezTo>
                  <a:lnTo>
                    <a:pt x="25085" y="655546"/>
                  </a:lnTo>
                  <a:cubicBezTo>
                    <a:pt x="18432" y="655546"/>
                    <a:pt x="12052" y="652904"/>
                    <a:pt x="7347" y="648199"/>
                  </a:cubicBezTo>
                  <a:cubicBezTo>
                    <a:pt x="2643" y="643495"/>
                    <a:pt x="0" y="637114"/>
                    <a:pt x="0" y="630461"/>
                  </a:cubicBezTo>
                  <a:lnTo>
                    <a:pt x="0" y="25085"/>
                  </a:lnTo>
                  <a:cubicBezTo>
                    <a:pt x="0" y="18432"/>
                    <a:pt x="2643" y="12052"/>
                    <a:pt x="7347" y="7347"/>
                  </a:cubicBezTo>
                  <a:cubicBezTo>
                    <a:pt x="12052" y="2643"/>
                    <a:pt x="18432" y="0"/>
                    <a:pt x="25085" y="0"/>
                  </a:cubicBezTo>
                  <a:close/>
                </a:path>
              </a:pathLst>
            </a:custGeom>
            <a:solidFill>
              <a:srgbClr val="D5EDF1"/>
            </a:solidFill>
            <a:ln cap="rnd">
              <a:noFill/>
              <a:prstDash val="solid"/>
              <a:round/>
            </a:ln>
          </p:spPr>
          <p:txBody>
            <a:bodyPr/>
            <a:lstStyle/>
            <a:p>
              <a:endParaRPr lang="en-US"/>
            </a:p>
          </p:txBody>
        </p:sp>
        <p:sp>
          <p:nvSpPr>
            <p:cNvPr id="10" name="TextBox 10"/>
            <p:cNvSpPr txBox="1"/>
            <p:nvPr/>
          </p:nvSpPr>
          <p:spPr>
            <a:xfrm>
              <a:off x="0" y="-57150"/>
              <a:ext cx="2519812" cy="712696"/>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225181" y="4449355"/>
            <a:ext cx="9187887" cy="2358274"/>
          </a:xfrm>
          <a:prstGeom prst="rect">
            <a:avLst/>
          </a:prstGeom>
        </p:spPr>
        <p:txBody>
          <a:bodyPr lIns="0" tIns="0" rIns="0" bIns="0" rtlCol="0" anchor="t">
            <a:spAutoFit/>
          </a:bodyPr>
          <a:lstStyle/>
          <a:p>
            <a:pPr marL="474979" lvl="1" indent="-237490">
              <a:lnSpc>
                <a:spcPts val="3079"/>
              </a:lnSpc>
              <a:buFont typeface="Arial"/>
              <a:buChar char="•"/>
            </a:pPr>
            <a:r>
              <a:rPr lang="en-US" sz="2199" dirty="0">
                <a:solidFill>
                  <a:srgbClr val="1D2159"/>
                </a:solidFill>
                <a:latin typeface="Inter"/>
                <a:ea typeface="Inter"/>
                <a:cs typeface="Inter"/>
                <a:sym typeface="Inter"/>
              </a:rPr>
              <a:t>Increase staffing and enhance operational efficiency during peak hours (8 AM - 10 AM).</a:t>
            </a:r>
          </a:p>
          <a:p>
            <a:pPr marL="474979" lvl="1" indent="-237490">
              <a:lnSpc>
                <a:spcPts val="3079"/>
              </a:lnSpc>
              <a:buFont typeface="Arial"/>
              <a:buChar char="•"/>
            </a:pPr>
            <a:r>
              <a:rPr lang="en-US" sz="2199" dirty="0">
                <a:solidFill>
                  <a:srgbClr val="1D2159"/>
                </a:solidFill>
                <a:latin typeface="Inter"/>
                <a:ea typeface="Inter"/>
                <a:cs typeface="Inter"/>
                <a:sym typeface="Inter"/>
              </a:rPr>
              <a:t>Close the </a:t>
            </a:r>
            <a:r>
              <a:rPr lang="en-US" sz="2199" dirty="0">
                <a:solidFill>
                  <a:srgbClr val="1D2159"/>
                </a:solidFill>
                <a:latin typeface="Inter"/>
                <a:ea typeface="Inter"/>
                <a:sym typeface="Inter"/>
              </a:rPr>
              <a:t>Lower Manhattan </a:t>
            </a:r>
            <a:r>
              <a:rPr lang="en-US" sz="2199" dirty="0">
                <a:solidFill>
                  <a:srgbClr val="1D2159"/>
                </a:solidFill>
                <a:latin typeface="Inter"/>
                <a:ea typeface="Inter"/>
                <a:cs typeface="Inter"/>
                <a:sym typeface="Inter"/>
              </a:rPr>
              <a:t>location earlier at </a:t>
            </a:r>
            <a:r>
              <a:rPr lang="en-US" sz="2199" dirty="0">
                <a:solidFill>
                  <a:srgbClr val="1D2159"/>
                </a:solidFill>
                <a:latin typeface="Inter"/>
                <a:ea typeface="Inter"/>
                <a:sym typeface="Inter"/>
              </a:rPr>
              <a:t>7 PM </a:t>
            </a:r>
            <a:r>
              <a:rPr lang="en-US" sz="2199" dirty="0">
                <a:solidFill>
                  <a:srgbClr val="1D2159"/>
                </a:solidFill>
                <a:latin typeface="Inter"/>
                <a:ea typeface="Inter"/>
                <a:cs typeface="Inter"/>
                <a:sym typeface="Inter"/>
              </a:rPr>
              <a:t>to reduce operational costs.</a:t>
            </a:r>
          </a:p>
          <a:p>
            <a:pPr marL="474979" lvl="1" indent="-237490">
              <a:lnSpc>
                <a:spcPts val="3079"/>
              </a:lnSpc>
              <a:buFont typeface="Arial"/>
              <a:buChar char="•"/>
            </a:pPr>
            <a:r>
              <a:rPr lang="en-US" sz="2199" dirty="0">
                <a:solidFill>
                  <a:srgbClr val="1D2159"/>
                </a:solidFill>
                <a:latin typeface="Inter"/>
                <a:ea typeface="Inter"/>
                <a:cs typeface="Inter"/>
                <a:sym typeface="Inter"/>
              </a:rPr>
              <a:t>Boost sales by promoting </a:t>
            </a:r>
            <a:r>
              <a:rPr lang="en-US" sz="2199" dirty="0">
                <a:solidFill>
                  <a:srgbClr val="1D2159"/>
                </a:solidFill>
                <a:latin typeface="Inter"/>
                <a:ea typeface="Inter"/>
                <a:sym typeface="Inter"/>
              </a:rPr>
              <a:t>Barista Espresso, Brewed Chai tea, and Hot chocolate</a:t>
            </a:r>
            <a:r>
              <a:rPr lang="en-US" sz="2400" dirty="0">
                <a:solidFill>
                  <a:srgbClr val="1D2159"/>
                </a:solidFill>
                <a:latin typeface="Inter"/>
                <a:ea typeface="Inter"/>
                <a:cs typeface="Inter"/>
                <a:sym typeface="Inter"/>
              </a:rPr>
              <a:t>.</a:t>
            </a:r>
            <a:endParaRPr lang="en-US" sz="2199" dirty="0">
              <a:solidFill>
                <a:srgbClr val="1D2159"/>
              </a:solidFill>
              <a:latin typeface="Inter"/>
              <a:ea typeface="Inter"/>
              <a:cs typeface="Inter"/>
              <a:sym typeface="Inter"/>
            </a:endParaRPr>
          </a:p>
        </p:txBody>
      </p:sp>
      <p:sp>
        <p:nvSpPr>
          <p:cNvPr id="12" name="Freeform 12"/>
          <p:cNvSpPr/>
          <p:nvPr/>
        </p:nvSpPr>
        <p:spPr>
          <a:xfrm>
            <a:off x="1028700" y="9258300"/>
            <a:ext cx="5460231" cy="1777057"/>
          </a:xfrm>
          <a:custGeom>
            <a:avLst/>
            <a:gdLst/>
            <a:ahLst/>
            <a:cxnLst/>
            <a:rect l="l" t="t" r="r" b="b"/>
            <a:pathLst>
              <a:path w="5460231" h="1777057">
                <a:moveTo>
                  <a:pt x="0" y="0"/>
                </a:moveTo>
                <a:lnTo>
                  <a:pt x="5460231" y="0"/>
                </a:lnTo>
                <a:lnTo>
                  <a:pt x="5460231" y="1777057"/>
                </a:lnTo>
                <a:lnTo>
                  <a:pt x="0" y="17770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p:cNvGrpSpPr/>
          <p:nvPr/>
        </p:nvGrpSpPr>
        <p:grpSpPr>
          <a:xfrm>
            <a:off x="14020220" y="-621932"/>
            <a:ext cx="1371473" cy="1650632"/>
            <a:chOff x="0" y="0"/>
            <a:chExt cx="361211" cy="434734"/>
          </a:xfrm>
        </p:grpSpPr>
        <p:sp>
          <p:nvSpPr>
            <p:cNvPr id="14" name="Freeform 14"/>
            <p:cNvSpPr/>
            <p:nvPr/>
          </p:nvSpPr>
          <p:spPr>
            <a:xfrm>
              <a:off x="0" y="0"/>
              <a:ext cx="361211" cy="434734"/>
            </a:xfrm>
            <a:custGeom>
              <a:avLst/>
              <a:gdLst/>
              <a:ahLst/>
              <a:cxnLst/>
              <a:rect l="l" t="t" r="r" b="b"/>
              <a:pathLst>
                <a:path w="361211" h="434734">
                  <a:moveTo>
                    <a:pt x="73385" y="0"/>
                  </a:moveTo>
                  <a:lnTo>
                    <a:pt x="287826" y="0"/>
                  </a:lnTo>
                  <a:cubicBezTo>
                    <a:pt x="328356" y="0"/>
                    <a:pt x="361211" y="32855"/>
                    <a:pt x="361211" y="73385"/>
                  </a:cubicBezTo>
                  <a:lnTo>
                    <a:pt x="361211" y="361350"/>
                  </a:lnTo>
                  <a:cubicBezTo>
                    <a:pt x="361211" y="401879"/>
                    <a:pt x="328356" y="434734"/>
                    <a:pt x="287826" y="434734"/>
                  </a:cubicBezTo>
                  <a:lnTo>
                    <a:pt x="73385" y="434734"/>
                  </a:lnTo>
                  <a:cubicBezTo>
                    <a:pt x="53922" y="434734"/>
                    <a:pt x="35256" y="427003"/>
                    <a:pt x="21494" y="413241"/>
                  </a:cubicBezTo>
                  <a:cubicBezTo>
                    <a:pt x="7732" y="399478"/>
                    <a:pt x="0" y="380813"/>
                    <a:pt x="0" y="361350"/>
                  </a:cubicBezTo>
                  <a:lnTo>
                    <a:pt x="0" y="73385"/>
                  </a:lnTo>
                  <a:cubicBezTo>
                    <a:pt x="0" y="32855"/>
                    <a:pt x="32855" y="0"/>
                    <a:pt x="73385" y="0"/>
                  </a:cubicBezTo>
                  <a:close/>
                </a:path>
              </a:pathLst>
            </a:custGeom>
            <a:solidFill>
              <a:srgbClr val="D5EDF1">
                <a:alpha val="35686"/>
              </a:srgbClr>
            </a:solidFill>
            <a:ln cap="sq">
              <a:noFill/>
              <a:prstDash val="solid"/>
              <a:miter/>
            </a:ln>
          </p:spPr>
          <p:txBody>
            <a:bodyPr/>
            <a:lstStyle/>
            <a:p>
              <a:endParaRPr lang="en-US"/>
            </a:p>
          </p:txBody>
        </p:sp>
        <p:sp>
          <p:nvSpPr>
            <p:cNvPr id="15" name="TextBox 15"/>
            <p:cNvSpPr txBox="1"/>
            <p:nvPr/>
          </p:nvSpPr>
          <p:spPr>
            <a:xfrm>
              <a:off x="0" y="-57150"/>
              <a:ext cx="361211" cy="491884"/>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a:off x="2104153" y="-373645"/>
            <a:ext cx="1082147" cy="1154057"/>
            <a:chOff x="0" y="0"/>
            <a:chExt cx="285010" cy="303949"/>
          </a:xfrm>
        </p:grpSpPr>
        <p:sp>
          <p:nvSpPr>
            <p:cNvPr id="17" name="Freeform 17"/>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txBody>
            <a:bodyPr/>
            <a:lstStyle/>
            <a:p>
              <a:endParaRPr lang="en-US"/>
            </a:p>
          </p:txBody>
        </p:sp>
        <p:sp>
          <p:nvSpPr>
            <p:cNvPr id="18" name="TextBox 18"/>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9451616" y="9470780"/>
            <a:ext cx="1082147" cy="1154057"/>
            <a:chOff x="0" y="0"/>
            <a:chExt cx="285010" cy="303949"/>
          </a:xfrm>
        </p:grpSpPr>
        <p:sp>
          <p:nvSpPr>
            <p:cNvPr id="20" name="Freeform 20"/>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txBody>
            <a:bodyPr/>
            <a:lstStyle/>
            <a:p>
              <a:endParaRPr lang="en-US"/>
            </a:p>
          </p:txBody>
        </p:sp>
        <p:sp>
          <p:nvSpPr>
            <p:cNvPr id="21" name="TextBox 21"/>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16963906" y="5702877"/>
            <a:ext cx="1082147" cy="1154057"/>
            <a:chOff x="0" y="0"/>
            <a:chExt cx="285010" cy="303949"/>
          </a:xfrm>
        </p:grpSpPr>
        <p:sp>
          <p:nvSpPr>
            <p:cNvPr id="23" name="Freeform 23"/>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txBody>
            <a:bodyPr/>
            <a:lstStyle/>
            <a:p>
              <a:endParaRPr lang="en-US"/>
            </a:p>
          </p:txBody>
        </p:sp>
        <p:sp>
          <p:nvSpPr>
            <p:cNvPr id="24" name="TextBox 24"/>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5" name="Freeform 25"/>
          <p:cNvSpPr/>
          <p:nvPr/>
        </p:nvSpPr>
        <p:spPr>
          <a:xfrm>
            <a:off x="16963906" y="1089222"/>
            <a:ext cx="2394159" cy="2320158"/>
          </a:xfrm>
          <a:custGeom>
            <a:avLst/>
            <a:gdLst/>
            <a:ahLst/>
            <a:cxnLst/>
            <a:rect l="l" t="t" r="r" b="b"/>
            <a:pathLst>
              <a:path w="2394159" h="2320158">
                <a:moveTo>
                  <a:pt x="0" y="0"/>
                </a:moveTo>
                <a:lnTo>
                  <a:pt x="2394158" y="0"/>
                </a:lnTo>
                <a:lnTo>
                  <a:pt x="2394158" y="2320157"/>
                </a:lnTo>
                <a:lnTo>
                  <a:pt x="0" y="23201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6941" y="3613581"/>
            <a:ext cx="19281883" cy="4097434"/>
            <a:chOff x="0" y="0"/>
            <a:chExt cx="5078356" cy="1079159"/>
          </a:xfrm>
        </p:grpSpPr>
        <p:sp>
          <p:nvSpPr>
            <p:cNvPr id="3" name="Freeform 3"/>
            <p:cNvSpPr/>
            <p:nvPr/>
          </p:nvSpPr>
          <p:spPr>
            <a:xfrm>
              <a:off x="0" y="0"/>
              <a:ext cx="5078356" cy="1079160"/>
            </a:xfrm>
            <a:custGeom>
              <a:avLst/>
              <a:gdLst/>
              <a:ahLst/>
              <a:cxnLst/>
              <a:rect l="l" t="t" r="r" b="b"/>
              <a:pathLst>
                <a:path w="5078356" h="1079160">
                  <a:moveTo>
                    <a:pt x="12447" y="0"/>
                  </a:moveTo>
                  <a:lnTo>
                    <a:pt x="5065909" y="0"/>
                  </a:lnTo>
                  <a:cubicBezTo>
                    <a:pt x="5072783" y="0"/>
                    <a:pt x="5078356" y="5573"/>
                    <a:pt x="5078356" y="12447"/>
                  </a:cubicBezTo>
                  <a:lnTo>
                    <a:pt x="5078356" y="1066713"/>
                  </a:lnTo>
                  <a:cubicBezTo>
                    <a:pt x="5078356" y="1070014"/>
                    <a:pt x="5077044" y="1073180"/>
                    <a:pt x="5074710" y="1075514"/>
                  </a:cubicBezTo>
                  <a:cubicBezTo>
                    <a:pt x="5072376" y="1077848"/>
                    <a:pt x="5069210" y="1079160"/>
                    <a:pt x="5065909" y="1079160"/>
                  </a:cubicBezTo>
                  <a:lnTo>
                    <a:pt x="12447" y="1079160"/>
                  </a:lnTo>
                  <a:cubicBezTo>
                    <a:pt x="5573" y="1079160"/>
                    <a:pt x="0" y="1073587"/>
                    <a:pt x="0" y="1066713"/>
                  </a:cubicBezTo>
                  <a:lnTo>
                    <a:pt x="0" y="12447"/>
                  </a:lnTo>
                  <a:cubicBezTo>
                    <a:pt x="0" y="9146"/>
                    <a:pt x="1311" y="5980"/>
                    <a:pt x="3646" y="3646"/>
                  </a:cubicBezTo>
                  <a:cubicBezTo>
                    <a:pt x="5980" y="1311"/>
                    <a:pt x="9146" y="0"/>
                    <a:pt x="12447" y="0"/>
                  </a:cubicBezTo>
                  <a:close/>
                </a:path>
              </a:pathLst>
            </a:custGeom>
            <a:solidFill>
              <a:srgbClr val="D5EDF1"/>
            </a:solidFill>
            <a:ln cap="rnd">
              <a:noFill/>
              <a:prstDash val="solid"/>
              <a:round/>
            </a:ln>
          </p:spPr>
          <p:txBody>
            <a:bodyPr/>
            <a:lstStyle/>
            <a:p>
              <a:endParaRPr lang="en-US"/>
            </a:p>
          </p:txBody>
        </p:sp>
        <p:sp>
          <p:nvSpPr>
            <p:cNvPr id="4" name="TextBox 4"/>
            <p:cNvSpPr txBox="1"/>
            <p:nvPr/>
          </p:nvSpPr>
          <p:spPr>
            <a:xfrm>
              <a:off x="0" y="-57150"/>
              <a:ext cx="5078356" cy="113630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164979" y="-2057400"/>
            <a:ext cx="4246041" cy="4114800"/>
          </a:xfrm>
          <a:custGeom>
            <a:avLst/>
            <a:gdLst/>
            <a:ahLst/>
            <a:cxnLst/>
            <a:rect l="l" t="t" r="r" b="b"/>
            <a:pathLst>
              <a:path w="4246041" h="4114800">
                <a:moveTo>
                  <a:pt x="0" y="0"/>
                </a:moveTo>
                <a:lnTo>
                  <a:pt x="4246042" y="0"/>
                </a:lnTo>
                <a:lnTo>
                  <a:pt x="42460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5683676" y="1725917"/>
            <a:ext cx="6920648" cy="1295419"/>
          </a:xfrm>
          <a:prstGeom prst="rect">
            <a:avLst/>
          </a:prstGeom>
        </p:spPr>
        <p:txBody>
          <a:bodyPr lIns="0" tIns="0" rIns="0" bIns="0" rtlCol="0" anchor="t">
            <a:spAutoFit/>
          </a:bodyPr>
          <a:lstStyle/>
          <a:p>
            <a:pPr algn="ctr">
              <a:lnSpc>
                <a:spcPts val="11024"/>
              </a:lnSpc>
            </a:pPr>
            <a:r>
              <a:rPr lang="en-US" sz="7874" b="1" dirty="0">
                <a:solidFill>
                  <a:srgbClr val="1D2159"/>
                </a:solidFill>
                <a:latin typeface="Inter Bold"/>
                <a:ea typeface="Inter Bold"/>
                <a:cs typeface="Inter Bold"/>
                <a:sym typeface="Inter Bold"/>
              </a:rPr>
              <a:t>Objectives</a:t>
            </a:r>
          </a:p>
        </p:txBody>
      </p:sp>
      <p:sp>
        <p:nvSpPr>
          <p:cNvPr id="7" name="TextBox 7"/>
          <p:cNvSpPr txBox="1"/>
          <p:nvPr/>
        </p:nvSpPr>
        <p:spPr>
          <a:xfrm>
            <a:off x="1921823" y="4135612"/>
            <a:ext cx="14444353" cy="2843727"/>
          </a:xfrm>
          <a:prstGeom prst="rect">
            <a:avLst/>
          </a:prstGeom>
        </p:spPr>
        <p:txBody>
          <a:bodyPr wrap="square" lIns="0" tIns="0" rIns="0" bIns="0" rtlCol="0" anchor="t">
            <a:spAutoFit/>
          </a:bodyPr>
          <a:lstStyle/>
          <a:p>
            <a:pPr algn="just">
              <a:lnSpc>
                <a:spcPts val="5683"/>
              </a:lnSpc>
            </a:pPr>
            <a:r>
              <a:rPr lang="en-US" sz="3403" dirty="0">
                <a:solidFill>
                  <a:srgbClr val="1D2159"/>
                </a:solidFill>
                <a:latin typeface="Inter"/>
                <a:ea typeface="Inter"/>
                <a:cs typeface="Inter"/>
                <a:sym typeface="Inter"/>
              </a:rPr>
              <a:t>The analysis aims to uncover insights into sales trends, evaluate product performance, and understand customer purchasing behavior. The findings from this project are expected to directly influence our sales strategies, product offerings, and operational decisions.</a:t>
            </a:r>
          </a:p>
        </p:txBody>
      </p:sp>
      <p:sp>
        <p:nvSpPr>
          <p:cNvPr id="8" name="Freeform 8"/>
          <p:cNvSpPr/>
          <p:nvPr/>
        </p:nvSpPr>
        <p:spPr>
          <a:xfrm>
            <a:off x="-1882167" y="8229600"/>
            <a:ext cx="4246041" cy="4114800"/>
          </a:xfrm>
          <a:custGeom>
            <a:avLst/>
            <a:gdLst/>
            <a:ahLst/>
            <a:cxnLst/>
            <a:rect l="l" t="t" r="r" b="b"/>
            <a:pathLst>
              <a:path w="4246041" h="4114800">
                <a:moveTo>
                  <a:pt x="0" y="0"/>
                </a:moveTo>
                <a:lnTo>
                  <a:pt x="4246041" y="0"/>
                </a:lnTo>
                <a:lnTo>
                  <a:pt x="424604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240854" y="-501900"/>
            <a:ext cx="2420186" cy="1858288"/>
            <a:chOff x="0" y="0"/>
            <a:chExt cx="637415" cy="489426"/>
          </a:xfrm>
        </p:grpSpPr>
        <p:sp>
          <p:nvSpPr>
            <p:cNvPr id="10" name="Freeform 10"/>
            <p:cNvSpPr/>
            <p:nvPr/>
          </p:nvSpPr>
          <p:spPr>
            <a:xfrm>
              <a:off x="0" y="0"/>
              <a:ext cx="637415" cy="489426"/>
            </a:xfrm>
            <a:custGeom>
              <a:avLst/>
              <a:gdLst/>
              <a:ahLst/>
              <a:cxnLst/>
              <a:rect l="l" t="t" r="r" b="b"/>
              <a:pathLst>
                <a:path w="637415" h="489426">
                  <a:moveTo>
                    <a:pt x="41586" y="0"/>
                  </a:moveTo>
                  <a:lnTo>
                    <a:pt x="595830" y="0"/>
                  </a:lnTo>
                  <a:cubicBezTo>
                    <a:pt x="606859" y="0"/>
                    <a:pt x="617436" y="4381"/>
                    <a:pt x="625235" y="12180"/>
                  </a:cubicBezTo>
                  <a:cubicBezTo>
                    <a:pt x="633034" y="19979"/>
                    <a:pt x="637415" y="30556"/>
                    <a:pt x="637415" y="41586"/>
                  </a:cubicBezTo>
                  <a:lnTo>
                    <a:pt x="637415" y="447840"/>
                  </a:lnTo>
                  <a:cubicBezTo>
                    <a:pt x="637415" y="470807"/>
                    <a:pt x="618797" y="489426"/>
                    <a:pt x="595830" y="489426"/>
                  </a:cubicBezTo>
                  <a:lnTo>
                    <a:pt x="41586" y="489426"/>
                  </a:lnTo>
                  <a:cubicBezTo>
                    <a:pt x="18619" y="489426"/>
                    <a:pt x="0" y="470807"/>
                    <a:pt x="0" y="447840"/>
                  </a:cubicBezTo>
                  <a:lnTo>
                    <a:pt x="0" y="41586"/>
                  </a:lnTo>
                  <a:cubicBezTo>
                    <a:pt x="0" y="18619"/>
                    <a:pt x="18619" y="0"/>
                    <a:pt x="41586" y="0"/>
                  </a:cubicBezTo>
                  <a:close/>
                </a:path>
              </a:pathLst>
            </a:custGeom>
            <a:solidFill>
              <a:srgbClr val="D5EDF1">
                <a:alpha val="22745"/>
              </a:srgbClr>
            </a:solidFill>
            <a:ln cap="sq">
              <a:noFill/>
              <a:prstDash val="solid"/>
              <a:miter/>
            </a:ln>
          </p:spPr>
          <p:txBody>
            <a:bodyPr/>
            <a:lstStyle/>
            <a:p>
              <a:endParaRPr lang="en-US"/>
            </a:p>
          </p:txBody>
        </p:sp>
        <p:sp>
          <p:nvSpPr>
            <p:cNvPr id="11" name="TextBox 11"/>
            <p:cNvSpPr txBox="1"/>
            <p:nvPr/>
          </p:nvSpPr>
          <p:spPr>
            <a:xfrm>
              <a:off x="0" y="-57150"/>
              <a:ext cx="637415" cy="54657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13427889" y="9258300"/>
            <a:ext cx="1821590" cy="1858288"/>
            <a:chOff x="0" y="0"/>
            <a:chExt cx="479760" cy="489426"/>
          </a:xfrm>
        </p:grpSpPr>
        <p:sp>
          <p:nvSpPr>
            <p:cNvPr id="13" name="Freeform 13"/>
            <p:cNvSpPr/>
            <p:nvPr/>
          </p:nvSpPr>
          <p:spPr>
            <a:xfrm>
              <a:off x="0" y="0"/>
              <a:ext cx="479760" cy="489426"/>
            </a:xfrm>
            <a:custGeom>
              <a:avLst/>
              <a:gdLst/>
              <a:ahLst/>
              <a:cxnLst/>
              <a:rect l="l" t="t" r="r" b="b"/>
              <a:pathLst>
                <a:path w="479760" h="489426">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txBody>
            <a:bodyPr/>
            <a:lstStyle/>
            <a:p>
              <a:endParaRPr lang="en-US"/>
            </a:p>
          </p:txBody>
        </p:sp>
        <p:sp>
          <p:nvSpPr>
            <p:cNvPr id="14" name="TextBox 14"/>
            <p:cNvSpPr txBox="1"/>
            <p:nvPr/>
          </p:nvSpPr>
          <p:spPr>
            <a:xfrm>
              <a:off x="0" y="-57150"/>
              <a:ext cx="479760" cy="54657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2604324" y="1128256"/>
            <a:ext cx="1082147" cy="1154057"/>
            <a:chOff x="0" y="0"/>
            <a:chExt cx="285010" cy="303949"/>
          </a:xfrm>
        </p:grpSpPr>
        <p:sp>
          <p:nvSpPr>
            <p:cNvPr id="16" name="Freeform 16"/>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22745"/>
              </a:srgbClr>
            </a:solidFill>
            <a:ln cap="sq">
              <a:noFill/>
              <a:prstDash val="solid"/>
              <a:miter/>
            </a:ln>
          </p:spPr>
          <p:txBody>
            <a:bodyPr/>
            <a:lstStyle/>
            <a:p>
              <a:endParaRPr lang="en-US"/>
            </a:p>
          </p:txBody>
        </p:sp>
        <p:sp>
          <p:nvSpPr>
            <p:cNvPr id="17" name="TextBox 17"/>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5925683" y="8606364"/>
            <a:ext cx="1082147" cy="1154057"/>
            <a:chOff x="0" y="0"/>
            <a:chExt cx="285010" cy="303949"/>
          </a:xfrm>
        </p:grpSpPr>
        <p:sp>
          <p:nvSpPr>
            <p:cNvPr id="19" name="Freeform 19"/>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22745"/>
              </a:srgbClr>
            </a:solidFill>
            <a:ln cap="sq">
              <a:noFill/>
              <a:prstDash val="solid"/>
              <a:miter/>
            </a:ln>
          </p:spPr>
          <p:txBody>
            <a:bodyPr/>
            <a:lstStyle/>
            <a:p>
              <a:endParaRPr lang="en-US"/>
            </a:p>
          </p:txBody>
        </p:sp>
        <p:sp>
          <p:nvSpPr>
            <p:cNvPr id="20" name="TextBox 20"/>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25335" y="1438275"/>
            <a:ext cx="8437330" cy="1200150"/>
          </a:xfrm>
          <a:prstGeom prst="rect">
            <a:avLst/>
          </a:prstGeom>
        </p:spPr>
        <p:txBody>
          <a:bodyPr lIns="0" tIns="0" rIns="0" bIns="0" rtlCol="0" anchor="t">
            <a:spAutoFit/>
          </a:bodyPr>
          <a:lstStyle/>
          <a:p>
            <a:pPr marL="0" lvl="0" indent="0" algn="ctr">
              <a:lnSpc>
                <a:spcPts val="9443"/>
              </a:lnSpc>
              <a:spcBef>
                <a:spcPct val="0"/>
              </a:spcBef>
            </a:pPr>
            <a:r>
              <a:rPr lang="en-US" sz="7869" b="1" dirty="0">
                <a:solidFill>
                  <a:srgbClr val="1D2159"/>
                </a:solidFill>
                <a:latin typeface="Inter Bold"/>
                <a:ea typeface="Inter Bold"/>
                <a:cs typeface="Inter Bold"/>
                <a:sym typeface="Inter Bold"/>
              </a:rPr>
              <a:t>Contents</a:t>
            </a:r>
          </a:p>
        </p:txBody>
      </p:sp>
      <p:grpSp>
        <p:nvGrpSpPr>
          <p:cNvPr id="3" name="Group 3"/>
          <p:cNvGrpSpPr/>
          <p:nvPr/>
        </p:nvGrpSpPr>
        <p:grpSpPr>
          <a:xfrm>
            <a:off x="1028700" y="3060002"/>
            <a:ext cx="7207237" cy="2423566"/>
            <a:chOff x="0" y="-133831"/>
            <a:chExt cx="9609649" cy="3231421"/>
          </a:xfrm>
        </p:grpSpPr>
        <p:grpSp>
          <p:nvGrpSpPr>
            <p:cNvPr id="4" name="Group 4"/>
            <p:cNvGrpSpPr/>
            <p:nvPr/>
          </p:nvGrpSpPr>
          <p:grpSpPr>
            <a:xfrm>
              <a:off x="0" y="-133831"/>
              <a:ext cx="9609649" cy="3231421"/>
              <a:chOff x="0" y="-38100"/>
              <a:chExt cx="2735743" cy="919944"/>
            </a:xfrm>
          </p:grpSpPr>
          <p:sp>
            <p:nvSpPr>
              <p:cNvPr id="5" name="Freeform 5"/>
              <p:cNvSpPr/>
              <p:nvPr/>
            </p:nvSpPr>
            <p:spPr>
              <a:xfrm>
                <a:off x="0" y="0"/>
                <a:ext cx="2735743" cy="881844"/>
              </a:xfrm>
              <a:custGeom>
                <a:avLst/>
                <a:gdLst/>
                <a:ahLst/>
                <a:cxnLst/>
                <a:rect l="l" t="t" r="r" b="b"/>
                <a:pathLst>
                  <a:path w="2735743" h="881844">
                    <a:moveTo>
                      <a:pt x="0" y="0"/>
                    </a:moveTo>
                    <a:lnTo>
                      <a:pt x="2735743" y="0"/>
                    </a:lnTo>
                    <a:lnTo>
                      <a:pt x="2735743" y="881844"/>
                    </a:lnTo>
                    <a:lnTo>
                      <a:pt x="0" y="881844"/>
                    </a:lnTo>
                    <a:close/>
                  </a:path>
                </a:pathLst>
              </a:custGeom>
              <a:solidFill>
                <a:srgbClr val="145DA0"/>
              </a:solidFill>
              <a:ln w="9525" cap="sq">
                <a:solidFill>
                  <a:srgbClr val="FFFFFF"/>
                </a:solidFill>
                <a:prstDash val="solid"/>
                <a:miter/>
              </a:ln>
            </p:spPr>
            <p:txBody>
              <a:bodyPr/>
              <a:lstStyle/>
              <a:p>
                <a:endParaRPr lang="en-US"/>
              </a:p>
            </p:txBody>
          </p:sp>
          <p:sp>
            <p:nvSpPr>
              <p:cNvPr id="6" name="TextBox 6"/>
              <p:cNvSpPr txBox="1"/>
              <p:nvPr/>
            </p:nvSpPr>
            <p:spPr>
              <a:xfrm>
                <a:off x="0" y="-38100"/>
                <a:ext cx="2735743" cy="919944"/>
              </a:xfrm>
              <a:prstGeom prst="rect">
                <a:avLst/>
              </a:prstGeom>
            </p:spPr>
            <p:txBody>
              <a:bodyPr lIns="50800" tIns="50800" rIns="50800" bIns="50800" rtlCol="0" anchor="ctr"/>
              <a:lstStyle/>
              <a:p>
                <a:pPr algn="ctr">
                  <a:lnSpc>
                    <a:spcPts val="3483"/>
                  </a:lnSpc>
                </a:pPr>
                <a:endParaRPr/>
              </a:p>
            </p:txBody>
          </p:sp>
        </p:grpSp>
        <p:sp>
          <p:nvSpPr>
            <p:cNvPr id="7" name="AutoShape 7"/>
            <p:cNvSpPr/>
            <p:nvPr/>
          </p:nvSpPr>
          <p:spPr>
            <a:xfrm flipV="1">
              <a:off x="541692" y="1636756"/>
              <a:ext cx="8102089" cy="0"/>
            </a:xfrm>
            <a:prstGeom prst="line">
              <a:avLst/>
            </a:prstGeom>
            <a:ln w="50800" cap="flat">
              <a:solidFill>
                <a:srgbClr val="FFFFFF"/>
              </a:solidFill>
              <a:prstDash val="solid"/>
              <a:headEnd type="none" w="sm" len="sm"/>
              <a:tailEnd type="none" w="sm" len="sm"/>
            </a:ln>
          </p:spPr>
          <p:txBody>
            <a:bodyPr/>
            <a:lstStyle/>
            <a:p>
              <a:endParaRPr lang="en-US"/>
            </a:p>
          </p:txBody>
        </p:sp>
        <p:sp>
          <p:nvSpPr>
            <p:cNvPr id="8" name="TextBox 8"/>
            <p:cNvSpPr txBox="1"/>
            <p:nvPr/>
          </p:nvSpPr>
          <p:spPr>
            <a:xfrm>
              <a:off x="541692" y="1864428"/>
              <a:ext cx="8526265" cy="881381"/>
            </a:xfrm>
            <a:prstGeom prst="rect">
              <a:avLst/>
            </a:prstGeom>
          </p:spPr>
          <p:txBody>
            <a:bodyPr lIns="0" tIns="0" rIns="0" bIns="0" rtlCol="0" anchor="t">
              <a:spAutoFit/>
            </a:bodyPr>
            <a:lstStyle/>
            <a:p>
              <a:pPr algn="ctr">
                <a:lnSpc>
                  <a:spcPts val="5519"/>
                </a:lnSpc>
              </a:pPr>
              <a:r>
                <a:rPr lang="en-US" sz="3999" dirty="0">
                  <a:solidFill>
                    <a:srgbClr val="FFFFFF"/>
                  </a:solidFill>
                  <a:latin typeface="Inter"/>
                  <a:ea typeface="Inter"/>
                  <a:cs typeface="Inter"/>
                  <a:sym typeface="Inter"/>
                </a:rPr>
                <a:t>Sales Overview</a:t>
              </a:r>
            </a:p>
          </p:txBody>
        </p:sp>
        <p:sp>
          <p:nvSpPr>
            <p:cNvPr id="9" name="TextBox 9"/>
            <p:cNvSpPr txBox="1"/>
            <p:nvPr/>
          </p:nvSpPr>
          <p:spPr>
            <a:xfrm>
              <a:off x="1696463" y="223937"/>
              <a:ext cx="6216723"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grpSp>
      <p:sp>
        <p:nvSpPr>
          <p:cNvPr id="10" name="Freeform 10"/>
          <p:cNvSpPr/>
          <p:nvPr/>
        </p:nvSpPr>
        <p:spPr>
          <a:xfrm>
            <a:off x="16164979" y="-2057400"/>
            <a:ext cx="4246041" cy="4114800"/>
          </a:xfrm>
          <a:custGeom>
            <a:avLst/>
            <a:gdLst/>
            <a:ahLst/>
            <a:cxnLst/>
            <a:rect l="l" t="t" r="r" b="b"/>
            <a:pathLst>
              <a:path w="4246041" h="4114800">
                <a:moveTo>
                  <a:pt x="0" y="0"/>
                </a:moveTo>
                <a:lnTo>
                  <a:pt x="4246042" y="0"/>
                </a:lnTo>
                <a:lnTo>
                  <a:pt x="42460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1882167" y="8229600"/>
            <a:ext cx="4246041" cy="4114800"/>
          </a:xfrm>
          <a:custGeom>
            <a:avLst/>
            <a:gdLst/>
            <a:ahLst/>
            <a:cxnLst/>
            <a:rect l="l" t="t" r="r" b="b"/>
            <a:pathLst>
              <a:path w="4246041" h="4114800">
                <a:moveTo>
                  <a:pt x="0" y="0"/>
                </a:moveTo>
                <a:lnTo>
                  <a:pt x="4246041" y="0"/>
                </a:lnTo>
                <a:lnTo>
                  <a:pt x="424604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0052063" y="3160375"/>
            <a:ext cx="7207237" cy="2323193"/>
            <a:chOff x="0" y="0"/>
            <a:chExt cx="9609649" cy="3097590"/>
          </a:xfrm>
        </p:grpSpPr>
        <p:grpSp>
          <p:nvGrpSpPr>
            <p:cNvPr id="13" name="Group 13"/>
            <p:cNvGrpSpPr/>
            <p:nvPr/>
          </p:nvGrpSpPr>
          <p:grpSpPr>
            <a:xfrm>
              <a:off x="0" y="0"/>
              <a:ext cx="9609649" cy="3097590"/>
              <a:chOff x="0" y="0"/>
              <a:chExt cx="2735743" cy="881844"/>
            </a:xfrm>
          </p:grpSpPr>
          <p:sp>
            <p:nvSpPr>
              <p:cNvPr id="14" name="Freeform 14"/>
              <p:cNvSpPr/>
              <p:nvPr/>
            </p:nvSpPr>
            <p:spPr>
              <a:xfrm>
                <a:off x="0" y="0"/>
                <a:ext cx="2735743" cy="881844"/>
              </a:xfrm>
              <a:custGeom>
                <a:avLst/>
                <a:gdLst/>
                <a:ahLst/>
                <a:cxnLst/>
                <a:rect l="l" t="t" r="r" b="b"/>
                <a:pathLst>
                  <a:path w="2735743" h="881844">
                    <a:moveTo>
                      <a:pt x="0" y="0"/>
                    </a:moveTo>
                    <a:lnTo>
                      <a:pt x="2735743" y="0"/>
                    </a:lnTo>
                    <a:lnTo>
                      <a:pt x="2735743" y="881844"/>
                    </a:lnTo>
                    <a:lnTo>
                      <a:pt x="0" y="881844"/>
                    </a:lnTo>
                    <a:close/>
                  </a:path>
                </a:pathLst>
              </a:custGeom>
              <a:solidFill>
                <a:srgbClr val="145DA0"/>
              </a:solidFill>
              <a:ln w="9525" cap="sq">
                <a:solidFill>
                  <a:srgbClr val="FFFFFF"/>
                </a:solidFill>
                <a:prstDash val="solid"/>
                <a:miter/>
              </a:ln>
            </p:spPr>
            <p:txBody>
              <a:bodyPr/>
              <a:lstStyle/>
              <a:p>
                <a:endParaRPr lang="en-US"/>
              </a:p>
            </p:txBody>
          </p:sp>
          <p:sp>
            <p:nvSpPr>
              <p:cNvPr id="15" name="TextBox 15"/>
              <p:cNvSpPr txBox="1"/>
              <p:nvPr/>
            </p:nvSpPr>
            <p:spPr>
              <a:xfrm>
                <a:off x="0" y="-38100"/>
                <a:ext cx="2735743" cy="919944"/>
              </a:xfrm>
              <a:prstGeom prst="rect">
                <a:avLst/>
              </a:prstGeom>
            </p:spPr>
            <p:txBody>
              <a:bodyPr lIns="50800" tIns="50800" rIns="50800" bIns="50800" rtlCol="0" anchor="ctr"/>
              <a:lstStyle/>
              <a:p>
                <a:pPr algn="ctr">
                  <a:lnSpc>
                    <a:spcPts val="3483"/>
                  </a:lnSpc>
                </a:pPr>
                <a:endParaRPr/>
              </a:p>
            </p:txBody>
          </p:sp>
        </p:grpSp>
        <p:sp>
          <p:nvSpPr>
            <p:cNvPr id="16" name="AutoShape 16"/>
            <p:cNvSpPr/>
            <p:nvPr/>
          </p:nvSpPr>
          <p:spPr>
            <a:xfrm flipV="1">
              <a:off x="541692" y="1636756"/>
              <a:ext cx="8102089" cy="0"/>
            </a:xfrm>
            <a:prstGeom prst="line">
              <a:avLst/>
            </a:prstGeom>
            <a:ln w="50800" cap="flat">
              <a:solidFill>
                <a:srgbClr val="FFFFFF"/>
              </a:solidFill>
              <a:prstDash val="solid"/>
              <a:headEnd type="none" w="sm" len="sm"/>
              <a:tailEnd type="none" w="sm" len="sm"/>
            </a:ln>
          </p:spPr>
          <p:txBody>
            <a:bodyPr/>
            <a:lstStyle/>
            <a:p>
              <a:endParaRPr lang="en-US"/>
            </a:p>
          </p:txBody>
        </p:sp>
        <p:sp>
          <p:nvSpPr>
            <p:cNvPr id="17" name="TextBox 17"/>
            <p:cNvSpPr txBox="1"/>
            <p:nvPr/>
          </p:nvSpPr>
          <p:spPr>
            <a:xfrm>
              <a:off x="541692" y="1864428"/>
              <a:ext cx="8526265" cy="881381"/>
            </a:xfrm>
            <a:prstGeom prst="rect">
              <a:avLst/>
            </a:prstGeom>
          </p:spPr>
          <p:txBody>
            <a:bodyPr lIns="0" tIns="0" rIns="0" bIns="0" rtlCol="0" anchor="t">
              <a:spAutoFit/>
            </a:bodyPr>
            <a:lstStyle/>
            <a:p>
              <a:pPr algn="ctr">
                <a:lnSpc>
                  <a:spcPts val="5519"/>
                </a:lnSpc>
              </a:pPr>
              <a:r>
                <a:rPr lang="en-US" sz="3999" dirty="0">
                  <a:solidFill>
                    <a:srgbClr val="FFFFFF"/>
                  </a:solidFill>
                  <a:latin typeface="Inter"/>
                  <a:ea typeface="Inter"/>
                  <a:cs typeface="Inter"/>
                  <a:sym typeface="Inter"/>
                </a:rPr>
                <a:t>Sales Trends</a:t>
              </a:r>
            </a:p>
          </p:txBody>
        </p:sp>
        <p:sp>
          <p:nvSpPr>
            <p:cNvPr id="18" name="TextBox 18"/>
            <p:cNvSpPr txBox="1"/>
            <p:nvPr/>
          </p:nvSpPr>
          <p:spPr>
            <a:xfrm>
              <a:off x="1696463" y="223937"/>
              <a:ext cx="6216723"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grpSp>
      <p:grpSp>
        <p:nvGrpSpPr>
          <p:cNvPr id="19" name="Group 19"/>
          <p:cNvGrpSpPr/>
          <p:nvPr/>
        </p:nvGrpSpPr>
        <p:grpSpPr>
          <a:xfrm>
            <a:off x="1028700" y="5978868"/>
            <a:ext cx="7207237" cy="2323193"/>
            <a:chOff x="0" y="0"/>
            <a:chExt cx="9609649" cy="3097590"/>
          </a:xfrm>
        </p:grpSpPr>
        <p:grpSp>
          <p:nvGrpSpPr>
            <p:cNvPr id="20" name="Group 20"/>
            <p:cNvGrpSpPr/>
            <p:nvPr/>
          </p:nvGrpSpPr>
          <p:grpSpPr>
            <a:xfrm>
              <a:off x="0" y="0"/>
              <a:ext cx="9609649" cy="3097590"/>
              <a:chOff x="0" y="0"/>
              <a:chExt cx="2735743" cy="881844"/>
            </a:xfrm>
          </p:grpSpPr>
          <p:sp>
            <p:nvSpPr>
              <p:cNvPr id="21" name="Freeform 21"/>
              <p:cNvSpPr/>
              <p:nvPr/>
            </p:nvSpPr>
            <p:spPr>
              <a:xfrm>
                <a:off x="0" y="0"/>
                <a:ext cx="2735743" cy="881844"/>
              </a:xfrm>
              <a:custGeom>
                <a:avLst/>
                <a:gdLst/>
                <a:ahLst/>
                <a:cxnLst/>
                <a:rect l="l" t="t" r="r" b="b"/>
                <a:pathLst>
                  <a:path w="2735743" h="881844">
                    <a:moveTo>
                      <a:pt x="0" y="0"/>
                    </a:moveTo>
                    <a:lnTo>
                      <a:pt x="2735743" y="0"/>
                    </a:lnTo>
                    <a:lnTo>
                      <a:pt x="2735743" y="881844"/>
                    </a:lnTo>
                    <a:lnTo>
                      <a:pt x="0" y="881844"/>
                    </a:lnTo>
                    <a:close/>
                  </a:path>
                </a:pathLst>
              </a:custGeom>
              <a:solidFill>
                <a:srgbClr val="145DA0"/>
              </a:solidFill>
              <a:ln w="9525" cap="sq">
                <a:solidFill>
                  <a:srgbClr val="FFFFFF"/>
                </a:solidFill>
                <a:prstDash val="solid"/>
                <a:miter/>
              </a:ln>
            </p:spPr>
            <p:txBody>
              <a:bodyPr/>
              <a:lstStyle/>
              <a:p>
                <a:endParaRPr lang="en-US"/>
              </a:p>
            </p:txBody>
          </p:sp>
          <p:sp>
            <p:nvSpPr>
              <p:cNvPr id="22" name="TextBox 22"/>
              <p:cNvSpPr txBox="1"/>
              <p:nvPr/>
            </p:nvSpPr>
            <p:spPr>
              <a:xfrm>
                <a:off x="0" y="-38100"/>
                <a:ext cx="2735743" cy="919944"/>
              </a:xfrm>
              <a:prstGeom prst="rect">
                <a:avLst/>
              </a:prstGeom>
            </p:spPr>
            <p:txBody>
              <a:bodyPr lIns="50800" tIns="50800" rIns="50800" bIns="50800" rtlCol="0" anchor="ctr"/>
              <a:lstStyle/>
              <a:p>
                <a:pPr algn="ctr">
                  <a:lnSpc>
                    <a:spcPts val="3483"/>
                  </a:lnSpc>
                </a:pPr>
                <a:endParaRPr/>
              </a:p>
            </p:txBody>
          </p:sp>
        </p:grpSp>
        <p:sp>
          <p:nvSpPr>
            <p:cNvPr id="23" name="AutoShape 23"/>
            <p:cNvSpPr/>
            <p:nvPr/>
          </p:nvSpPr>
          <p:spPr>
            <a:xfrm flipV="1">
              <a:off x="541692" y="1636756"/>
              <a:ext cx="8102089" cy="0"/>
            </a:xfrm>
            <a:prstGeom prst="line">
              <a:avLst/>
            </a:prstGeom>
            <a:ln w="50800" cap="flat">
              <a:solidFill>
                <a:srgbClr val="FFFFFF"/>
              </a:solidFill>
              <a:prstDash val="solid"/>
              <a:headEnd type="none" w="sm" len="sm"/>
              <a:tailEnd type="none" w="sm" len="sm"/>
            </a:ln>
          </p:spPr>
          <p:txBody>
            <a:bodyPr/>
            <a:lstStyle/>
            <a:p>
              <a:endParaRPr lang="en-US"/>
            </a:p>
          </p:txBody>
        </p:sp>
        <p:sp>
          <p:nvSpPr>
            <p:cNvPr id="24" name="TextBox 24"/>
            <p:cNvSpPr txBox="1"/>
            <p:nvPr/>
          </p:nvSpPr>
          <p:spPr>
            <a:xfrm>
              <a:off x="541692" y="1864428"/>
              <a:ext cx="8526265" cy="881381"/>
            </a:xfrm>
            <a:prstGeom prst="rect">
              <a:avLst/>
            </a:prstGeom>
          </p:spPr>
          <p:txBody>
            <a:bodyPr lIns="0" tIns="0" rIns="0" bIns="0" rtlCol="0" anchor="t">
              <a:spAutoFit/>
            </a:bodyPr>
            <a:lstStyle/>
            <a:p>
              <a:pPr algn="ctr">
                <a:lnSpc>
                  <a:spcPts val="5519"/>
                </a:lnSpc>
              </a:pPr>
              <a:r>
                <a:rPr lang="en-US" sz="3999" dirty="0">
                  <a:solidFill>
                    <a:srgbClr val="FFFFFF"/>
                  </a:solidFill>
                  <a:latin typeface="Inter"/>
                  <a:ea typeface="Inter"/>
                  <a:cs typeface="Inter"/>
                  <a:sym typeface="Inter"/>
                </a:rPr>
                <a:t>Customer Behavior</a:t>
              </a:r>
            </a:p>
          </p:txBody>
        </p:sp>
        <p:sp>
          <p:nvSpPr>
            <p:cNvPr id="25" name="TextBox 25"/>
            <p:cNvSpPr txBox="1"/>
            <p:nvPr/>
          </p:nvSpPr>
          <p:spPr>
            <a:xfrm>
              <a:off x="1696463" y="223937"/>
              <a:ext cx="6216723"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grpSp>
      <p:grpSp>
        <p:nvGrpSpPr>
          <p:cNvPr id="26" name="Group 26"/>
          <p:cNvGrpSpPr/>
          <p:nvPr/>
        </p:nvGrpSpPr>
        <p:grpSpPr>
          <a:xfrm>
            <a:off x="10052063" y="5978868"/>
            <a:ext cx="7207237" cy="2323193"/>
            <a:chOff x="0" y="0"/>
            <a:chExt cx="9609649" cy="3097590"/>
          </a:xfrm>
        </p:grpSpPr>
        <p:grpSp>
          <p:nvGrpSpPr>
            <p:cNvPr id="27" name="Group 27"/>
            <p:cNvGrpSpPr/>
            <p:nvPr/>
          </p:nvGrpSpPr>
          <p:grpSpPr>
            <a:xfrm>
              <a:off x="0" y="0"/>
              <a:ext cx="9609649" cy="3097590"/>
              <a:chOff x="0" y="0"/>
              <a:chExt cx="2735743" cy="881844"/>
            </a:xfrm>
          </p:grpSpPr>
          <p:sp>
            <p:nvSpPr>
              <p:cNvPr id="28" name="Freeform 28"/>
              <p:cNvSpPr/>
              <p:nvPr/>
            </p:nvSpPr>
            <p:spPr>
              <a:xfrm>
                <a:off x="0" y="0"/>
                <a:ext cx="2735743" cy="881844"/>
              </a:xfrm>
              <a:custGeom>
                <a:avLst/>
                <a:gdLst/>
                <a:ahLst/>
                <a:cxnLst/>
                <a:rect l="l" t="t" r="r" b="b"/>
                <a:pathLst>
                  <a:path w="2735743" h="881844">
                    <a:moveTo>
                      <a:pt x="0" y="0"/>
                    </a:moveTo>
                    <a:lnTo>
                      <a:pt x="2735743" y="0"/>
                    </a:lnTo>
                    <a:lnTo>
                      <a:pt x="2735743" y="881844"/>
                    </a:lnTo>
                    <a:lnTo>
                      <a:pt x="0" y="881844"/>
                    </a:lnTo>
                    <a:close/>
                  </a:path>
                </a:pathLst>
              </a:custGeom>
              <a:solidFill>
                <a:srgbClr val="145DA0"/>
              </a:solidFill>
              <a:ln w="9525" cap="sq">
                <a:solidFill>
                  <a:srgbClr val="FFFFFF"/>
                </a:solidFill>
                <a:prstDash val="solid"/>
                <a:miter/>
              </a:ln>
            </p:spPr>
            <p:txBody>
              <a:bodyPr/>
              <a:lstStyle/>
              <a:p>
                <a:endParaRPr lang="en-US"/>
              </a:p>
            </p:txBody>
          </p:sp>
          <p:sp>
            <p:nvSpPr>
              <p:cNvPr id="29" name="TextBox 29"/>
              <p:cNvSpPr txBox="1"/>
              <p:nvPr/>
            </p:nvSpPr>
            <p:spPr>
              <a:xfrm>
                <a:off x="0" y="-38100"/>
                <a:ext cx="2735743" cy="919944"/>
              </a:xfrm>
              <a:prstGeom prst="rect">
                <a:avLst/>
              </a:prstGeom>
            </p:spPr>
            <p:txBody>
              <a:bodyPr lIns="50800" tIns="50800" rIns="50800" bIns="50800" rtlCol="0" anchor="ctr"/>
              <a:lstStyle/>
              <a:p>
                <a:pPr algn="ctr">
                  <a:lnSpc>
                    <a:spcPts val="3483"/>
                  </a:lnSpc>
                </a:pPr>
                <a:endParaRPr/>
              </a:p>
            </p:txBody>
          </p:sp>
        </p:grpSp>
        <p:sp>
          <p:nvSpPr>
            <p:cNvPr id="30" name="AutoShape 30"/>
            <p:cNvSpPr/>
            <p:nvPr/>
          </p:nvSpPr>
          <p:spPr>
            <a:xfrm flipV="1">
              <a:off x="541692" y="1636756"/>
              <a:ext cx="8102089" cy="0"/>
            </a:xfrm>
            <a:prstGeom prst="line">
              <a:avLst/>
            </a:prstGeom>
            <a:ln w="50800" cap="flat">
              <a:solidFill>
                <a:srgbClr val="FFFFFF"/>
              </a:solidFill>
              <a:prstDash val="solid"/>
              <a:headEnd type="none" w="sm" len="sm"/>
              <a:tailEnd type="none" w="sm" len="sm"/>
            </a:ln>
          </p:spPr>
          <p:txBody>
            <a:bodyPr/>
            <a:lstStyle/>
            <a:p>
              <a:endParaRPr lang="en-US"/>
            </a:p>
          </p:txBody>
        </p:sp>
        <p:sp>
          <p:nvSpPr>
            <p:cNvPr id="31" name="TextBox 31"/>
            <p:cNvSpPr txBox="1"/>
            <p:nvPr/>
          </p:nvSpPr>
          <p:spPr>
            <a:xfrm>
              <a:off x="541692" y="1864428"/>
              <a:ext cx="8526265" cy="881381"/>
            </a:xfrm>
            <a:prstGeom prst="rect">
              <a:avLst/>
            </a:prstGeom>
          </p:spPr>
          <p:txBody>
            <a:bodyPr lIns="0" tIns="0" rIns="0" bIns="0" rtlCol="0" anchor="t">
              <a:spAutoFit/>
            </a:bodyPr>
            <a:lstStyle/>
            <a:p>
              <a:pPr algn="ctr">
                <a:lnSpc>
                  <a:spcPts val="5519"/>
                </a:lnSpc>
              </a:pPr>
              <a:r>
                <a:rPr lang="en-US" sz="3999" dirty="0">
                  <a:solidFill>
                    <a:srgbClr val="FFFFFF"/>
                  </a:solidFill>
                  <a:latin typeface="Inter"/>
                  <a:ea typeface="Inter"/>
                  <a:cs typeface="Inter"/>
                  <a:sym typeface="Inter"/>
                </a:rPr>
                <a:t>Product Performance</a:t>
              </a:r>
            </a:p>
          </p:txBody>
        </p:sp>
        <p:sp>
          <p:nvSpPr>
            <p:cNvPr id="32" name="TextBox 32"/>
            <p:cNvSpPr txBox="1"/>
            <p:nvPr/>
          </p:nvSpPr>
          <p:spPr>
            <a:xfrm>
              <a:off x="1696463" y="223937"/>
              <a:ext cx="6216723" cy="1263470"/>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4321" y="-928973"/>
            <a:ext cx="2123021" cy="2057400"/>
          </a:xfrm>
          <a:custGeom>
            <a:avLst/>
            <a:gdLst/>
            <a:ahLst/>
            <a:cxnLst/>
            <a:rect l="l" t="t" r="r" b="b"/>
            <a:pathLst>
              <a:path w="2123021" h="2057400">
                <a:moveTo>
                  <a:pt x="0" y="0"/>
                </a:moveTo>
                <a:lnTo>
                  <a:pt x="2123021" y="0"/>
                </a:lnTo>
                <a:lnTo>
                  <a:pt x="2123021"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4041518" y="726321"/>
            <a:ext cx="2420186" cy="2456884"/>
            <a:chOff x="0" y="0"/>
            <a:chExt cx="637415" cy="647081"/>
          </a:xfrm>
        </p:grpSpPr>
        <p:sp>
          <p:nvSpPr>
            <p:cNvPr id="4" name="Freeform 4"/>
            <p:cNvSpPr/>
            <p:nvPr/>
          </p:nvSpPr>
          <p:spPr>
            <a:xfrm>
              <a:off x="0" y="0"/>
              <a:ext cx="637415" cy="647081"/>
            </a:xfrm>
            <a:custGeom>
              <a:avLst/>
              <a:gdLst/>
              <a:ahLst/>
              <a:cxnLst/>
              <a:rect l="l" t="t" r="r" b="b"/>
              <a:pathLst>
                <a:path w="637415" h="647081">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txBody>
            <a:bodyPr/>
            <a:lstStyle/>
            <a:p>
              <a:endParaRPr lang="en-US"/>
            </a:p>
          </p:txBody>
        </p:sp>
        <p:sp>
          <p:nvSpPr>
            <p:cNvPr id="5" name="TextBox 5"/>
            <p:cNvSpPr txBox="1"/>
            <p:nvPr/>
          </p:nvSpPr>
          <p:spPr>
            <a:xfrm>
              <a:off x="0" y="-57150"/>
              <a:ext cx="637415" cy="704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1689696" y="9258300"/>
            <a:ext cx="1821590" cy="1858288"/>
            <a:chOff x="0" y="0"/>
            <a:chExt cx="479760" cy="489426"/>
          </a:xfrm>
        </p:grpSpPr>
        <p:sp>
          <p:nvSpPr>
            <p:cNvPr id="7" name="Freeform 7"/>
            <p:cNvSpPr/>
            <p:nvPr/>
          </p:nvSpPr>
          <p:spPr>
            <a:xfrm>
              <a:off x="0" y="0"/>
              <a:ext cx="479760" cy="489426"/>
            </a:xfrm>
            <a:custGeom>
              <a:avLst/>
              <a:gdLst/>
              <a:ahLst/>
              <a:cxnLst/>
              <a:rect l="l" t="t" r="r" b="b"/>
              <a:pathLst>
                <a:path w="479760" h="489426">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txBody>
            <a:bodyPr/>
            <a:lstStyle/>
            <a:p>
              <a:endParaRPr lang="en-US"/>
            </a:p>
          </p:txBody>
        </p:sp>
        <p:sp>
          <p:nvSpPr>
            <p:cNvPr id="8" name="TextBox 8"/>
            <p:cNvSpPr txBox="1"/>
            <p:nvPr/>
          </p:nvSpPr>
          <p:spPr>
            <a:xfrm>
              <a:off x="0" y="-57150"/>
              <a:ext cx="479760" cy="54657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272777" y="7759211"/>
            <a:ext cx="1082147" cy="1154057"/>
            <a:chOff x="0" y="0"/>
            <a:chExt cx="285010" cy="303949"/>
          </a:xfrm>
        </p:grpSpPr>
        <p:sp>
          <p:nvSpPr>
            <p:cNvPr id="10" name="Freeform 10"/>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txBody>
            <a:bodyPr/>
            <a:lstStyle/>
            <a:p>
              <a:endParaRPr lang="en-US"/>
            </a:p>
          </p:txBody>
        </p:sp>
        <p:sp>
          <p:nvSpPr>
            <p:cNvPr id="11" name="TextBox 11"/>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8290826" y="-427736"/>
            <a:ext cx="1082147" cy="1154057"/>
            <a:chOff x="0" y="0"/>
            <a:chExt cx="285010" cy="303949"/>
          </a:xfrm>
        </p:grpSpPr>
        <p:sp>
          <p:nvSpPr>
            <p:cNvPr id="13" name="Freeform 13"/>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txBody>
            <a:bodyPr/>
            <a:lstStyle/>
            <a:p>
              <a:endParaRPr lang="en-US"/>
            </a:p>
          </p:txBody>
        </p:sp>
        <p:sp>
          <p:nvSpPr>
            <p:cNvPr id="14" name="TextBox 14"/>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505636" y="1128427"/>
            <a:ext cx="5246370" cy="8129873"/>
            <a:chOff x="0" y="0"/>
            <a:chExt cx="812800" cy="1259530"/>
          </a:xfrm>
        </p:grpSpPr>
        <p:sp>
          <p:nvSpPr>
            <p:cNvPr id="16" name="Freeform 16"/>
            <p:cNvSpPr/>
            <p:nvPr/>
          </p:nvSpPr>
          <p:spPr>
            <a:xfrm>
              <a:off x="0" y="0"/>
              <a:ext cx="812800" cy="1259530"/>
            </a:xfrm>
            <a:custGeom>
              <a:avLst/>
              <a:gdLst/>
              <a:ahLst/>
              <a:cxnLst/>
              <a:rect l="l" t="t" r="r" b="b"/>
              <a:pathLst>
                <a:path w="812800" h="1259530">
                  <a:moveTo>
                    <a:pt x="42794" y="0"/>
                  </a:moveTo>
                  <a:lnTo>
                    <a:pt x="770006" y="0"/>
                  </a:lnTo>
                  <a:cubicBezTo>
                    <a:pt x="781355" y="0"/>
                    <a:pt x="792240" y="4509"/>
                    <a:pt x="800266" y="12534"/>
                  </a:cubicBezTo>
                  <a:cubicBezTo>
                    <a:pt x="808291" y="20560"/>
                    <a:pt x="812800" y="31445"/>
                    <a:pt x="812800" y="42794"/>
                  </a:cubicBezTo>
                  <a:lnTo>
                    <a:pt x="812800" y="1216736"/>
                  </a:lnTo>
                  <a:cubicBezTo>
                    <a:pt x="812800" y="1240370"/>
                    <a:pt x="793640" y="1259530"/>
                    <a:pt x="770006" y="1259530"/>
                  </a:cubicBezTo>
                  <a:lnTo>
                    <a:pt x="42794" y="1259530"/>
                  </a:lnTo>
                  <a:cubicBezTo>
                    <a:pt x="31445" y="1259530"/>
                    <a:pt x="20560" y="1255021"/>
                    <a:pt x="12534" y="1246996"/>
                  </a:cubicBezTo>
                  <a:cubicBezTo>
                    <a:pt x="4509" y="1238970"/>
                    <a:pt x="0" y="1228085"/>
                    <a:pt x="0" y="1216736"/>
                  </a:cubicBezTo>
                  <a:lnTo>
                    <a:pt x="0" y="42794"/>
                  </a:lnTo>
                  <a:cubicBezTo>
                    <a:pt x="0" y="31445"/>
                    <a:pt x="4509" y="20560"/>
                    <a:pt x="12534" y="12534"/>
                  </a:cubicBezTo>
                  <a:cubicBezTo>
                    <a:pt x="20560" y="4509"/>
                    <a:pt x="31445" y="0"/>
                    <a:pt x="42794" y="0"/>
                  </a:cubicBezTo>
                  <a:close/>
                </a:path>
              </a:pathLst>
            </a:custGeom>
            <a:blipFill>
              <a:blip r:embed="rId4"/>
              <a:stretch>
                <a:fillRect l="-6222" r="-6222"/>
              </a:stretch>
            </a:blipFill>
          </p:spPr>
          <p:txBody>
            <a:bodyPr/>
            <a:lstStyle/>
            <a:p>
              <a:endParaRPr lang="en-US"/>
            </a:p>
          </p:txBody>
        </p:sp>
      </p:grpSp>
      <p:grpSp>
        <p:nvGrpSpPr>
          <p:cNvPr id="17" name="Group 17"/>
          <p:cNvGrpSpPr/>
          <p:nvPr/>
        </p:nvGrpSpPr>
        <p:grpSpPr>
          <a:xfrm>
            <a:off x="7954229" y="5143500"/>
            <a:ext cx="8207684" cy="2944152"/>
            <a:chOff x="0" y="0"/>
            <a:chExt cx="2161695" cy="775415"/>
          </a:xfrm>
        </p:grpSpPr>
        <p:sp>
          <p:nvSpPr>
            <p:cNvPr id="18" name="Freeform 18"/>
            <p:cNvSpPr/>
            <p:nvPr/>
          </p:nvSpPr>
          <p:spPr>
            <a:xfrm>
              <a:off x="0" y="0"/>
              <a:ext cx="2161695" cy="775414"/>
            </a:xfrm>
            <a:custGeom>
              <a:avLst/>
              <a:gdLst/>
              <a:ahLst/>
              <a:cxnLst/>
              <a:rect l="l" t="t" r="r" b="b"/>
              <a:pathLst>
                <a:path w="2161695" h="775414">
                  <a:moveTo>
                    <a:pt x="29241" y="0"/>
                  </a:moveTo>
                  <a:lnTo>
                    <a:pt x="2132454" y="0"/>
                  </a:lnTo>
                  <a:cubicBezTo>
                    <a:pt x="2148603" y="0"/>
                    <a:pt x="2161695" y="13092"/>
                    <a:pt x="2161695" y="29241"/>
                  </a:cubicBezTo>
                  <a:lnTo>
                    <a:pt x="2161695" y="746174"/>
                  </a:lnTo>
                  <a:cubicBezTo>
                    <a:pt x="2161695" y="762323"/>
                    <a:pt x="2148603" y="775414"/>
                    <a:pt x="2132454" y="775414"/>
                  </a:cubicBezTo>
                  <a:lnTo>
                    <a:pt x="29241" y="775414"/>
                  </a:lnTo>
                  <a:cubicBezTo>
                    <a:pt x="13092" y="775414"/>
                    <a:pt x="0" y="762323"/>
                    <a:pt x="0" y="746174"/>
                  </a:cubicBezTo>
                  <a:lnTo>
                    <a:pt x="0" y="29241"/>
                  </a:lnTo>
                  <a:cubicBezTo>
                    <a:pt x="0" y="13092"/>
                    <a:pt x="13092" y="0"/>
                    <a:pt x="29241" y="0"/>
                  </a:cubicBezTo>
                  <a:close/>
                </a:path>
              </a:pathLst>
            </a:custGeom>
            <a:solidFill>
              <a:srgbClr val="D5EDF1"/>
            </a:solidFill>
            <a:ln cap="rnd">
              <a:noFill/>
              <a:prstDash val="solid"/>
              <a:round/>
            </a:ln>
          </p:spPr>
          <p:txBody>
            <a:bodyPr/>
            <a:lstStyle/>
            <a:p>
              <a:endParaRPr lang="en-US"/>
            </a:p>
          </p:txBody>
        </p:sp>
        <p:sp>
          <p:nvSpPr>
            <p:cNvPr id="19" name="TextBox 19"/>
            <p:cNvSpPr txBox="1"/>
            <p:nvPr/>
          </p:nvSpPr>
          <p:spPr>
            <a:xfrm>
              <a:off x="0" y="-57150"/>
              <a:ext cx="2161695" cy="832565"/>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6070131" y="8508585"/>
            <a:ext cx="4435738" cy="2377137"/>
          </a:xfrm>
          <a:custGeom>
            <a:avLst/>
            <a:gdLst/>
            <a:ahLst/>
            <a:cxnLst/>
            <a:rect l="l" t="t" r="r" b="b"/>
            <a:pathLst>
              <a:path w="4435738" h="2377137">
                <a:moveTo>
                  <a:pt x="0" y="0"/>
                </a:moveTo>
                <a:lnTo>
                  <a:pt x="4435738" y="0"/>
                </a:lnTo>
                <a:lnTo>
                  <a:pt x="4435738" y="2377137"/>
                </a:lnTo>
                <a:lnTo>
                  <a:pt x="0" y="237713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21" name="TextBox 21"/>
          <p:cNvSpPr txBox="1"/>
          <p:nvPr/>
        </p:nvSpPr>
        <p:spPr>
          <a:xfrm>
            <a:off x="7954229" y="2717959"/>
            <a:ext cx="5971020" cy="2051844"/>
          </a:xfrm>
          <a:prstGeom prst="rect">
            <a:avLst/>
          </a:prstGeom>
        </p:spPr>
        <p:txBody>
          <a:bodyPr lIns="0" tIns="0" rIns="0" bIns="0" rtlCol="0" anchor="t">
            <a:spAutoFit/>
          </a:bodyPr>
          <a:lstStyle/>
          <a:p>
            <a:pPr algn="l">
              <a:lnSpc>
                <a:spcPts val="7953"/>
              </a:lnSpc>
            </a:pPr>
            <a:r>
              <a:rPr lang="en-US" sz="7874" b="1" dirty="0">
                <a:solidFill>
                  <a:srgbClr val="1D2159"/>
                </a:solidFill>
                <a:latin typeface="Inter Bold"/>
                <a:ea typeface="Inter Bold"/>
                <a:cs typeface="Inter Bold"/>
                <a:sym typeface="Inter Bold"/>
              </a:rPr>
              <a:t>Sales Overview</a:t>
            </a:r>
          </a:p>
        </p:txBody>
      </p:sp>
      <p:sp>
        <p:nvSpPr>
          <p:cNvPr id="22" name="TextBox 22"/>
          <p:cNvSpPr txBox="1"/>
          <p:nvPr/>
        </p:nvSpPr>
        <p:spPr>
          <a:xfrm>
            <a:off x="8290826" y="5439450"/>
            <a:ext cx="7534490" cy="2352247"/>
          </a:xfrm>
          <a:prstGeom prst="rect">
            <a:avLst/>
          </a:prstGeom>
        </p:spPr>
        <p:txBody>
          <a:bodyPr lIns="0" tIns="0" rIns="0" bIns="0" rtlCol="0" anchor="t">
            <a:spAutoFit/>
          </a:bodyPr>
          <a:lstStyle/>
          <a:p>
            <a:pPr algn="just">
              <a:lnSpc>
                <a:spcPts val="3079"/>
              </a:lnSpc>
            </a:pPr>
            <a:r>
              <a:rPr lang="en-US" sz="2199" dirty="0">
                <a:solidFill>
                  <a:srgbClr val="1D2159"/>
                </a:solidFill>
                <a:latin typeface="Inter"/>
                <a:ea typeface="Inter"/>
                <a:cs typeface="Inter"/>
                <a:sym typeface="Inter"/>
              </a:rPr>
              <a:t>In the first six months of 2023, total sales revenue from coffee shops in New York reached approximately $699K with total sales volume of 214K units. Brewed Chai Tea emerged as the best-selling product, recording 26,250 orders and accounting for a significant share of total units sold, highlighting its strong customer preference.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0093" y="779716"/>
            <a:ext cx="2420186" cy="2456884"/>
            <a:chOff x="0" y="0"/>
            <a:chExt cx="637415" cy="647081"/>
          </a:xfrm>
        </p:grpSpPr>
        <p:sp>
          <p:nvSpPr>
            <p:cNvPr id="3" name="Freeform 3"/>
            <p:cNvSpPr/>
            <p:nvPr/>
          </p:nvSpPr>
          <p:spPr>
            <a:xfrm>
              <a:off x="0" y="0"/>
              <a:ext cx="637415" cy="647081"/>
            </a:xfrm>
            <a:custGeom>
              <a:avLst/>
              <a:gdLst/>
              <a:ahLst/>
              <a:cxnLst/>
              <a:rect l="l" t="t" r="r" b="b"/>
              <a:pathLst>
                <a:path w="637415" h="647081">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txBody>
            <a:bodyPr/>
            <a:lstStyle/>
            <a:p>
              <a:endParaRPr lang="en-US"/>
            </a:p>
          </p:txBody>
        </p:sp>
        <p:sp>
          <p:nvSpPr>
            <p:cNvPr id="4" name="TextBox 4"/>
            <p:cNvSpPr txBox="1"/>
            <p:nvPr/>
          </p:nvSpPr>
          <p:spPr>
            <a:xfrm>
              <a:off x="0" y="-57150"/>
              <a:ext cx="637415" cy="704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4032553" y="-829588"/>
            <a:ext cx="1821590" cy="1858288"/>
            <a:chOff x="0" y="0"/>
            <a:chExt cx="479760" cy="489426"/>
          </a:xfrm>
        </p:grpSpPr>
        <p:sp>
          <p:nvSpPr>
            <p:cNvPr id="6" name="Freeform 6"/>
            <p:cNvSpPr/>
            <p:nvPr/>
          </p:nvSpPr>
          <p:spPr>
            <a:xfrm>
              <a:off x="0" y="0"/>
              <a:ext cx="479760" cy="489426"/>
            </a:xfrm>
            <a:custGeom>
              <a:avLst/>
              <a:gdLst/>
              <a:ahLst/>
              <a:cxnLst/>
              <a:rect l="l" t="t" r="r" b="b"/>
              <a:pathLst>
                <a:path w="479760" h="489426">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txBody>
            <a:bodyPr/>
            <a:lstStyle/>
            <a:p>
              <a:endParaRPr lang="en-US"/>
            </a:p>
          </p:txBody>
        </p:sp>
        <p:sp>
          <p:nvSpPr>
            <p:cNvPr id="7" name="TextBox 7"/>
            <p:cNvSpPr txBox="1"/>
            <p:nvPr/>
          </p:nvSpPr>
          <p:spPr>
            <a:xfrm>
              <a:off x="0" y="-57150"/>
              <a:ext cx="479760" cy="54657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640230" y="9258300"/>
            <a:ext cx="5073107" cy="1651066"/>
          </a:xfrm>
          <a:custGeom>
            <a:avLst/>
            <a:gdLst/>
            <a:ahLst/>
            <a:cxnLst/>
            <a:rect l="l" t="t" r="r" b="b"/>
            <a:pathLst>
              <a:path w="5073107" h="1651066">
                <a:moveTo>
                  <a:pt x="0" y="0"/>
                </a:moveTo>
                <a:lnTo>
                  <a:pt x="5073107" y="0"/>
                </a:lnTo>
                <a:lnTo>
                  <a:pt x="5073107" y="1651066"/>
                </a:lnTo>
                <a:lnTo>
                  <a:pt x="0" y="1651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645844" y="8458789"/>
            <a:ext cx="1082147" cy="1154057"/>
            <a:chOff x="0" y="0"/>
            <a:chExt cx="285010" cy="303949"/>
          </a:xfrm>
        </p:grpSpPr>
        <p:sp>
          <p:nvSpPr>
            <p:cNvPr id="10" name="Freeform 10"/>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txBody>
            <a:bodyPr/>
            <a:lstStyle/>
            <a:p>
              <a:endParaRPr lang="en-US"/>
            </a:p>
          </p:txBody>
        </p:sp>
        <p:sp>
          <p:nvSpPr>
            <p:cNvPr id="11" name="TextBox 11"/>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Freeform 12"/>
          <p:cNvSpPr/>
          <p:nvPr/>
        </p:nvSpPr>
        <p:spPr>
          <a:xfrm>
            <a:off x="17073343" y="1511758"/>
            <a:ext cx="2394159" cy="2320158"/>
          </a:xfrm>
          <a:custGeom>
            <a:avLst/>
            <a:gdLst/>
            <a:ahLst/>
            <a:cxnLst/>
            <a:rect l="l" t="t" r="r" b="b"/>
            <a:pathLst>
              <a:path w="2394159" h="2320158">
                <a:moveTo>
                  <a:pt x="0" y="0"/>
                </a:moveTo>
                <a:lnTo>
                  <a:pt x="2394159" y="0"/>
                </a:lnTo>
                <a:lnTo>
                  <a:pt x="2394159" y="2320158"/>
                </a:lnTo>
                <a:lnTo>
                  <a:pt x="0" y="2320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1896324" y="3401709"/>
            <a:ext cx="7660984" cy="4569351"/>
            <a:chOff x="0" y="0"/>
            <a:chExt cx="10214645" cy="6092471"/>
          </a:xfrm>
        </p:grpSpPr>
        <p:grpSp>
          <p:nvGrpSpPr>
            <p:cNvPr id="14" name="Group 14"/>
            <p:cNvGrpSpPr/>
            <p:nvPr/>
          </p:nvGrpSpPr>
          <p:grpSpPr>
            <a:xfrm>
              <a:off x="0" y="0"/>
              <a:ext cx="10214645" cy="6092471"/>
              <a:chOff x="0" y="0"/>
              <a:chExt cx="2017708" cy="1203451"/>
            </a:xfrm>
          </p:grpSpPr>
          <p:sp>
            <p:nvSpPr>
              <p:cNvPr id="15" name="Freeform 15"/>
              <p:cNvSpPr/>
              <p:nvPr/>
            </p:nvSpPr>
            <p:spPr>
              <a:xfrm>
                <a:off x="0" y="0"/>
                <a:ext cx="2017708" cy="1203451"/>
              </a:xfrm>
              <a:custGeom>
                <a:avLst/>
                <a:gdLst/>
                <a:ahLst/>
                <a:cxnLst/>
                <a:rect l="l" t="t" r="r" b="b"/>
                <a:pathLst>
                  <a:path w="2017708" h="1203451">
                    <a:moveTo>
                      <a:pt x="31328" y="0"/>
                    </a:moveTo>
                    <a:lnTo>
                      <a:pt x="1986380" y="0"/>
                    </a:lnTo>
                    <a:cubicBezTo>
                      <a:pt x="1994689" y="0"/>
                      <a:pt x="2002657" y="3301"/>
                      <a:pt x="2008532" y="9176"/>
                    </a:cubicBezTo>
                    <a:cubicBezTo>
                      <a:pt x="2014407" y="15051"/>
                      <a:pt x="2017708" y="23019"/>
                      <a:pt x="2017708" y="31328"/>
                    </a:cubicBezTo>
                    <a:lnTo>
                      <a:pt x="2017708" y="1172123"/>
                    </a:lnTo>
                    <a:cubicBezTo>
                      <a:pt x="2017708" y="1180432"/>
                      <a:pt x="2014407" y="1188400"/>
                      <a:pt x="2008532" y="1194275"/>
                    </a:cubicBezTo>
                    <a:cubicBezTo>
                      <a:pt x="2002657" y="1200150"/>
                      <a:pt x="1994689" y="1203451"/>
                      <a:pt x="1986380" y="1203451"/>
                    </a:cubicBezTo>
                    <a:lnTo>
                      <a:pt x="31328" y="1203451"/>
                    </a:lnTo>
                    <a:cubicBezTo>
                      <a:pt x="23019" y="1203451"/>
                      <a:pt x="15051" y="1200150"/>
                      <a:pt x="9176" y="1194275"/>
                    </a:cubicBezTo>
                    <a:cubicBezTo>
                      <a:pt x="3301" y="1188400"/>
                      <a:pt x="0" y="1180432"/>
                      <a:pt x="0" y="1172123"/>
                    </a:cubicBezTo>
                    <a:lnTo>
                      <a:pt x="0" y="31328"/>
                    </a:lnTo>
                    <a:cubicBezTo>
                      <a:pt x="0" y="23019"/>
                      <a:pt x="3301" y="15051"/>
                      <a:pt x="9176" y="9176"/>
                    </a:cubicBezTo>
                    <a:cubicBezTo>
                      <a:pt x="15051" y="3301"/>
                      <a:pt x="23019" y="0"/>
                      <a:pt x="31328" y="0"/>
                    </a:cubicBezTo>
                    <a:close/>
                  </a:path>
                </a:pathLst>
              </a:custGeom>
              <a:solidFill>
                <a:srgbClr val="D5EDF1"/>
              </a:solidFill>
              <a:ln cap="rnd">
                <a:noFill/>
                <a:prstDash val="solid"/>
                <a:round/>
              </a:ln>
            </p:spPr>
            <p:txBody>
              <a:bodyPr/>
              <a:lstStyle/>
              <a:p>
                <a:endParaRPr lang="en-US"/>
              </a:p>
            </p:txBody>
          </p:sp>
          <p:sp>
            <p:nvSpPr>
              <p:cNvPr id="16" name="TextBox 16"/>
              <p:cNvSpPr txBox="1"/>
              <p:nvPr/>
            </p:nvSpPr>
            <p:spPr>
              <a:xfrm>
                <a:off x="0" y="-57150"/>
                <a:ext cx="2017708" cy="1260601"/>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9108" y="417950"/>
              <a:ext cx="9476429" cy="5256571"/>
            </a:xfrm>
            <a:prstGeom prst="rect">
              <a:avLst/>
            </a:prstGeom>
          </p:spPr>
          <p:txBody>
            <a:bodyPr wrap="square" lIns="0" tIns="0" rIns="0" bIns="0" rtlCol="0" anchor="t">
              <a:spAutoFit/>
            </a:bodyPr>
            <a:lstStyle/>
            <a:p>
              <a:pPr marL="580389" lvl="1" indent="-342900">
                <a:lnSpc>
                  <a:spcPts val="3079"/>
                </a:lnSpc>
                <a:buFont typeface="Arial" panose="020B0604020202020204" pitchFamily="34" charset="0"/>
                <a:buChar char="•"/>
              </a:pPr>
              <a:r>
                <a:rPr lang="en-US" sz="2199" dirty="0">
                  <a:solidFill>
                    <a:srgbClr val="1D2159"/>
                  </a:solidFill>
                  <a:latin typeface="Inter"/>
                  <a:ea typeface="Inter"/>
                  <a:cs typeface="Inter"/>
                  <a:sym typeface="Inter"/>
                </a:rPr>
                <a:t>From March onwards, Sales has been increasing steadily each months, from $99K in March to $166K in June.</a:t>
              </a:r>
            </a:p>
            <a:p>
              <a:pPr marL="580389" lvl="1" indent="-342900">
                <a:lnSpc>
                  <a:spcPts val="3079"/>
                </a:lnSpc>
                <a:buFont typeface="Arial" panose="020B0604020202020204" pitchFamily="34" charset="0"/>
                <a:buChar char="•"/>
              </a:pPr>
              <a:r>
                <a:rPr lang="en-US" sz="2199" dirty="0">
                  <a:solidFill>
                    <a:srgbClr val="1D2159"/>
                  </a:solidFill>
                  <a:latin typeface="Inter"/>
                  <a:ea typeface="Inter"/>
                  <a:cs typeface="Inter"/>
                  <a:sym typeface="Inter"/>
                </a:rPr>
                <a:t>This growth may be driven by higher coffee consumption due to warmer weather or the effectiveness of marketing campaigns.</a:t>
              </a:r>
            </a:p>
            <a:p>
              <a:pPr>
                <a:lnSpc>
                  <a:spcPts val="3079"/>
                </a:lnSpc>
              </a:pPr>
              <a:r>
                <a:rPr lang="en-US" sz="2199" b="1" dirty="0">
                  <a:solidFill>
                    <a:srgbClr val="1D2159"/>
                  </a:solidFill>
                  <a:latin typeface="Inter Bold"/>
                  <a:ea typeface="Inter Bold"/>
                  <a:cs typeface="Inter"/>
                  <a:sym typeface="Inter Bold"/>
                </a:rPr>
                <a:t>Recommendation</a:t>
              </a:r>
              <a:r>
                <a:rPr lang="en-US" sz="2199" dirty="0">
                  <a:solidFill>
                    <a:srgbClr val="1D2159"/>
                  </a:solidFill>
                  <a:latin typeface="Inter"/>
                  <a:ea typeface="Inter"/>
                  <a:cs typeface="Inter"/>
                  <a:sym typeface="Inter"/>
                </a:rPr>
                <a:t>: Since revenue tends to rise significantly from March onward, we should strengthen marketing efforts and expand promotional programs during this period.</a:t>
              </a:r>
            </a:p>
          </p:txBody>
        </p:sp>
      </p:grpSp>
      <p:sp>
        <p:nvSpPr>
          <p:cNvPr id="19" name="TextBox 19"/>
          <p:cNvSpPr txBox="1"/>
          <p:nvPr/>
        </p:nvSpPr>
        <p:spPr>
          <a:xfrm>
            <a:off x="2225992" y="493395"/>
            <a:ext cx="13420286" cy="1295419"/>
          </a:xfrm>
          <a:prstGeom prst="rect">
            <a:avLst/>
          </a:prstGeom>
        </p:spPr>
        <p:txBody>
          <a:bodyPr lIns="0" tIns="0" rIns="0" bIns="0" rtlCol="0" anchor="t">
            <a:spAutoFit/>
          </a:bodyPr>
          <a:lstStyle/>
          <a:p>
            <a:pPr algn="ctr">
              <a:lnSpc>
                <a:spcPts val="11024"/>
              </a:lnSpc>
            </a:pPr>
            <a:r>
              <a:rPr lang="en-US" sz="7874" b="1" dirty="0">
                <a:solidFill>
                  <a:srgbClr val="1D2159"/>
                </a:solidFill>
                <a:latin typeface="Inter Bold"/>
                <a:ea typeface="Inter Bold"/>
                <a:cs typeface="Inter Bold"/>
                <a:sym typeface="Inter Bold"/>
              </a:rPr>
              <a:t>Sales Trends</a:t>
            </a:r>
          </a:p>
        </p:txBody>
      </p:sp>
      <p:pic>
        <p:nvPicPr>
          <p:cNvPr id="21" name="Picture 20">
            <a:extLst>
              <a:ext uri="{FF2B5EF4-FFF2-40B4-BE49-F238E27FC236}">
                <a16:creationId xmlns:a16="http://schemas.microsoft.com/office/drawing/2014/main" id="{F76BCA47-DC43-A590-A543-CDD27105B1BE}"/>
              </a:ext>
            </a:extLst>
          </p:cNvPr>
          <p:cNvPicPr>
            <a:picLocks noChangeAspect="1"/>
          </p:cNvPicPr>
          <p:nvPr/>
        </p:nvPicPr>
        <p:blipFill>
          <a:blip r:embed="rId6"/>
          <a:srcRect l="2083" t="3131" r="2039" b="2032"/>
          <a:stretch/>
        </p:blipFill>
        <p:spPr>
          <a:xfrm>
            <a:off x="10259031" y="3401709"/>
            <a:ext cx="6814312" cy="45693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0093" y="779716"/>
            <a:ext cx="2420186" cy="2456884"/>
            <a:chOff x="0" y="0"/>
            <a:chExt cx="637415" cy="647081"/>
          </a:xfrm>
        </p:grpSpPr>
        <p:sp>
          <p:nvSpPr>
            <p:cNvPr id="3" name="Freeform 3"/>
            <p:cNvSpPr/>
            <p:nvPr/>
          </p:nvSpPr>
          <p:spPr>
            <a:xfrm>
              <a:off x="0" y="0"/>
              <a:ext cx="637415" cy="647081"/>
            </a:xfrm>
            <a:custGeom>
              <a:avLst/>
              <a:gdLst/>
              <a:ahLst/>
              <a:cxnLst/>
              <a:rect l="l" t="t" r="r" b="b"/>
              <a:pathLst>
                <a:path w="637415" h="647081">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txBody>
            <a:bodyPr/>
            <a:lstStyle/>
            <a:p>
              <a:endParaRPr lang="en-US"/>
            </a:p>
          </p:txBody>
        </p:sp>
        <p:sp>
          <p:nvSpPr>
            <p:cNvPr id="4" name="TextBox 4"/>
            <p:cNvSpPr txBox="1"/>
            <p:nvPr/>
          </p:nvSpPr>
          <p:spPr>
            <a:xfrm>
              <a:off x="0" y="-57150"/>
              <a:ext cx="637415" cy="704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4032553" y="-829588"/>
            <a:ext cx="1821590" cy="1858288"/>
            <a:chOff x="0" y="0"/>
            <a:chExt cx="479760" cy="489426"/>
          </a:xfrm>
        </p:grpSpPr>
        <p:sp>
          <p:nvSpPr>
            <p:cNvPr id="6" name="Freeform 6"/>
            <p:cNvSpPr/>
            <p:nvPr/>
          </p:nvSpPr>
          <p:spPr>
            <a:xfrm>
              <a:off x="0" y="0"/>
              <a:ext cx="479760" cy="489426"/>
            </a:xfrm>
            <a:custGeom>
              <a:avLst/>
              <a:gdLst/>
              <a:ahLst/>
              <a:cxnLst/>
              <a:rect l="l" t="t" r="r" b="b"/>
              <a:pathLst>
                <a:path w="479760" h="489426">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txBody>
            <a:bodyPr/>
            <a:lstStyle/>
            <a:p>
              <a:endParaRPr lang="en-US"/>
            </a:p>
          </p:txBody>
        </p:sp>
        <p:sp>
          <p:nvSpPr>
            <p:cNvPr id="7" name="TextBox 7"/>
            <p:cNvSpPr txBox="1"/>
            <p:nvPr/>
          </p:nvSpPr>
          <p:spPr>
            <a:xfrm>
              <a:off x="0" y="-57150"/>
              <a:ext cx="479760" cy="54657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640230" y="9258300"/>
            <a:ext cx="5073107" cy="1651066"/>
          </a:xfrm>
          <a:custGeom>
            <a:avLst/>
            <a:gdLst/>
            <a:ahLst/>
            <a:cxnLst/>
            <a:rect l="l" t="t" r="r" b="b"/>
            <a:pathLst>
              <a:path w="5073107" h="1651066">
                <a:moveTo>
                  <a:pt x="0" y="0"/>
                </a:moveTo>
                <a:lnTo>
                  <a:pt x="5073107" y="0"/>
                </a:lnTo>
                <a:lnTo>
                  <a:pt x="5073107" y="1651066"/>
                </a:lnTo>
                <a:lnTo>
                  <a:pt x="0" y="1651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645844" y="8458789"/>
            <a:ext cx="1082147" cy="1154057"/>
            <a:chOff x="0" y="0"/>
            <a:chExt cx="285010" cy="303949"/>
          </a:xfrm>
        </p:grpSpPr>
        <p:sp>
          <p:nvSpPr>
            <p:cNvPr id="10" name="Freeform 10"/>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txBody>
            <a:bodyPr/>
            <a:lstStyle/>
            <a:p>
              <a:endParaRPr lang="en-US"/>
            </a:p>
          </p:txBody>
        </p:sp>
        <p:sp>
          <p:nvSpPr>
            <p:cNvPr id="11" name="TextBox 11"/>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Freeform 12"/>
          <p:cNvSpPr/>
          <p:nvPr/>
        </p:nvSpPr>
        <p:spPr>
          <a:xfrm>
            <a:off x="17073343" y="1511758"/>
            <a:ext cx="2394159" cy="2320158"/>
          </a:xfrm>
          <a:custGeom>
            <a:avLst/>
            <a:gdLst/>
            <a:ahLst/>
            <a:cxnLst/>
            <a:rect l="l" t="t" r="r" b="b"/>
            <a:pathLst>
              <a:path w="2394159" h="2320158">
                <a:moveTo>
                  <a:pt x="0" y="0"/>
                </a:moveTo>
                <a:lnTo>
                  <a:pt x="2394159" y="0"/>
                </a:lnTo>
                <a:lnTo>
                  <a:pt x="2394159" y="2320158"/>
                </a:lnTo>
                <a:lnTo>
                  <a:pt x="0" y="2320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2225992" y="2859453"/>
            <a:ext cx="7247676" cy="5572816"/>
            <a:chOff x="0" y="-282424"/>
            <a:chExt cx="9663568" cy="6334929"/>
          </a:xfrm>
        </p:grpSpPr>
        <p:grpSp>
          <p:nvGrpSpPr>
            <p:cNvPr id="14" name="Group 14"/>
            <p:cNvGrpSpPr/>
            <p:nvPr/>
          </p:nvGrpSpPr>
          <p:grpSpPr>
            <a:xfrm>
              <a:off x="0" y="-282424"/>
              <a:ext cx="9663568" cy="6334929"/>
              <a:chOff x="0" y="-58211"/>
              <a:chExt cx="1991775" cy="1305704"/>
            </a:xfrm>
          </p:grpSpPr>
          <p:sp>
            <p:nvSpPr>
              <p:cNvPr id="15" name="Freeform 15"/>
              <p:cNvSpPr/>
              <p:nvPr/>
            </p:nvSpPr>
            <p:spPr>
              <a:xfrm>
                <a:off x="0" y="0"/>
                <a:ext cx="1991775" cy="1247493"/>
              </a:xfrm>
              <a:custGeom>
                <a:avLst/>
                <a:gdLst/>
                <a:ahLst/>
                <a:cxnLst/>
                <a:rect l="l" t="t" r="r" b="b"/>
                <a:pathLst>
                  <a:path w="1991775" h="1247493">
                    <a:moveTo>
                      <a:pt x="31735" y="0"/>
                    </a:moveTo>
                    <a:lnTo>
                      <a:pt x="1960040" y="0"/>
                    </a:lnTo>
                    <a:cubicBezTo>
                      <a:pt x="1968457" y="0"/>
                      <a:pt x="1976529" y="3344"/>
                      <a:pt x="1982480" y="9295"/>
                    </a:cubicBezTo>
                    <a:cubicBezTo>
                      <a:pt x="1988432" y="15247"/>
                      <a:pt x="1991775" y="23319"/>
                      <a:pt x="1991775" y="31735"/>
                    </a:cubicBezTo>
                    <a:lnTo>
                      <a:pt x="1991775" y="1215757"/>
                    </a:lnTo>
                    <a:cubicBezTo>
                      <a:pt x="1991775" y="1233284"/>
                      <a:pt x="1977567" y="1247493"/>
                      <a:pt x="1960040" y="1247493"/>
                    </a:cubicBezTo>
                    <a:lnTo>
                      <a:pt x="31735" y="1247493"/>
                    </a:lnTo>
                    <a:cubicBezTo>
                      <a:pt x="23319" y="1247493"/>
                      <a:pt x="15247" y="1244149"/>
                      <a:pt x="9295" y="1238197"/>
                    </a:cubicBezTo>
                    <a:cubicBezTo>
                      <a:pt x="3344" y="1232246"/>
                      <a:pt x="0" y="1224174"/>
                      <a:pt x="0" y="1215757"/>
                    </a:cubicBezTo>
                    <a:lnTo>
                      <a:pt x="0" y="31735"/>
                    </a:lnTo>
                    <a:cubicBezTo>
                      <a:pt x="0" y="23319"/>
                      <a:pt x="3344" y="15247"/>
                      <a:pt x="9295" y="9295"/>
                    </a:cubicBezTo>
                    <a:cubicBezTo>
                      <a:pt x="15247" y="3344"/>
                      <a:pt x="23319" y="0"/>
                      <a:pt x="31735" y="0"/>
                    </a:cubicBezTo>
                    <a:close/>
                  </a:path>
                </a:pathLst>
              </a:custGeom>
              <a:solidFill>
                <a:srgbClr val="D5EDF1"/>
              </a:solidFill>
              <a:ln cap="rnd">
                <a:noFill/>
                <a:prstDash val="solid"/>
                <a:round/>
              </a:ln>
            </p:spPr>
            <p:txBody>
              <a:bodyPr/>
              <a:lstStyle/>
              <a:p>
                <a:endParaRPr lang="en-US"/>
              </a:p>
            </p:txBody>
          </p:sp>
          <p:sp>
            <p:nvSpPr>
              <p:cNvPr id="16" name="TextBox 16"/>
              <p:cNvSpPr txBox="1"/>
              <p:nvPr/>
            </p:nvSpPr>
            <p:spPr>
              <a:xfrm>
                <a:off x="0" y="-58211"/>
                <a:ext cx="1991775" cy="1304643"/>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427135" y="421905"/>
              <a:ext cx="8809299" cy="5385396"/>
            </a:xfrm>
            <a:prstGeom prst="rect">
              <a:avLst/>
            </a:prstGeom>
          </p:spPr>
          <p:txBody>
            <a:bodyPr lIns="0" tIns="0" rIns="0" bIns="0" rtlCol="0" anchor="t">
              <a:spAutoFit/>
            </a:bodyPr>
            <a:lstStyle/>
            <a:p>
              <a:pPr marL="474979" lvl="1" indent="-237490" algn="l">
                <a:lnSpc>
                  <a:spcPts val="3079"/>
                </a:lnSpc>
                <a:buFont typeface="Arial"/>
                <a:buChar char="•"/>
              </a:pPr>
              <a:r>
                <a:rPr lang="en-US" sz="2199" dirty="0">
                  <a:solidFill>
                    <a:srgbClr val="1D2159"/>
                  </a:solidFill>
                  <a:latin typeface="Inter"/>
                  <a:ea typeface="Inter"/>
                  <a:cs typeface="Inter"/>
                  <a:sym typeface="Inter"/>
                </a:rPr>
                <a:t>Weekday sales fluctuates between </a:t>
              </a:r>
              <a:r>
                <a:rPr lang="en-US" sz="2199" dirty="0">
                  <a:solidFill>
                    <a:srgbClr val="1D2159"/>
                  </a:solidFill>
                  <a:latin typeface="Inter"/>
                  <a:ea typeface="Inter"/>
                  <a:sym typeface="Inter"/>
                </a:rPr>
                <a:t>$99K and $102K, indicating a stable customer flow during working days.</a:t>
              </a:r>
            </a:p>
            <a:p>
              <a:pPr marL="474979" lvl="1" indent="-237490" algn="l">
                <a:lnSpc>
                  <a:spcPts val="3079"/>
                </a:lnSpc>
                <a:buFont typeface="Arial"/>
                <a:buChar char="•"/>
              </a:pPr>
              <a:r>
                <a:rPr lang="en-US" sz="2199" dirty="0">
                  <a:solidFill>
                    <a:srgbClr val="1D2159"/>
                  </a:solidFill>
                  <a:latin typeface="Inter"/>
                  <a:ea typeface="Inter"/>
                  <a:sym typeface="Inter"/>
                </a:rPr>
                <a:t>The sales is slight decrease during the weekend, with Saturday and Sunday having a lowest sales. This could be due to customer engaging other activities over the weekend or the presence of other competing businesses.</a:t>
              </a:r>
            </a:p>
            <a:p>
              <a:pPr algn="l">
                <a:lnSpc>
                  <a:spcPts val="3079"/>
                </a:lnSpc>
              </a:pPr>
              <a:r>
                <a:rPr lang="en-US" sz="2199" b="1" dirty="0">
                  <a:solidFill>
                    <a:srgbClr val="1D2159"/>
                  </a:solidFill>
                  <a:latin typeface="Inter Bold"/>
                  <a:ea typeface="Inter Bold"/>
                  <a:cs typeface="Inter"/>
                  <a:sym typeface="Inter Bold"/>
                </a:rPr>
                <a:t>Recommendation</a:t>
              </a:r>
              <a:r>
                <a:rPr lang="en-US" sz="2199" dirty="0">
                  <a:solidFill>
                    <a:srgbClr val="1D2159"/>
                  </a:solidFill>
                  <a:latin typeface="Inter"/>
                  <a:ea typeface="Inter"/>
                  <a:cs typeface="Inter"/>
                  <a:sym typeface="Inter"/>
                </a:rPr>
                <a:t>: Consider introducing weekend-specific offers or events to attract more customer and boost sales during these lower-traffic days.</a:t>
              </a:r>
            </a:p>
          </p:txBody>
        </p:sp>
      </p:grpSp>
      <p:sp>
        <p:nvSpPr>
          <p:cNvPr id="19" name="TextBox 19"/>
          <p:cNvSpPr txBox="1"/>
          <p:nvPr/>
        </p:nvSpPr>
        <p:spPr>
          <a:xfrm>
            <a:off x="2225992" y="493395"/>
            <a:ext cx="13420286" cy="1295419"/>
          </a:xfrm>
          <a:prstGeom prst="rect">
            <a:avLst/>
          </a:prstGeom>
        </p:spPr>
        <p:txBody>
          <a:bodyPr lIns="0" tIns="0" rIns="0" bIns="0" rtlCol="0" anchor="t">
            <a:spAutoFit/>
          </a:bodyPr>
          <a:lstStyle/>
          <a:p>
            <a:pPr algn="ctr">
              <a:lnSpc>
                <a:spcPts val="11024"/>
              </a:lnSpc>
            </a:pPr>
            <a:r>
              <a:rPr lang="en-US" sz="7874" b="1" dirty="0">
                <a:solidFill>
                  <a:srgbClr val="1D2159"/>
                </a:solidFill>
                <a:latin typeface="Inter Bold"/>
                <a:ea typeface="Inter Bold"/>
                <a:cs typeface="Inter Bold"/>
                <a:sym typeface="Inter Bold"/>
              </a:rPr>
              <a:t>Customer Behavior</a:t>
            </a:r>
          </a:p>
        </p:txBody>
      </p:sp>
      <p:pic>
        <p:nvPicPr>
          <p:cNvPr id="25" name="Picture 24">
            <a:extLst>
              <a:ext uri="{FF2B5EF4-FFF2-40B4-BE49-F238E27FC236}">
                <a16:creationId xmlns:a16="http://schemas.microsoft.com/office/drawing/2014/main" id="{3538098E-A052-1EC5-8D27-7CADA54444E0}"/>
              </a:ext>
            </a:extLst>
          </p:cNvPr>
          <p:cNvPicPr>
            <a:picLocks noChangeAspect="1"/>
          </p:cNvPicPr>
          <p:nvPr/>
        </p:nvPicPr>
        <p:blipFill>
          <a:blip r:embed="rId6"/>
          <a:srcRect l="2324" t="4266" r="2991" b="3676"/>
          <a:stretch/>
        </p:blipFill>
        <p:spPr>
          <a:xfrm>
            <a:off x="9901102" y="3479049"/>
            <a:ext cx="6851890" cy="45393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CDED9-3201-D2AC-EFAC-A23B39082E7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F6BA917-D62C-1DE4-886A-F9C256DAF3AA}"/>
              </a:ext>
            </a:extLst>
          </p:cNvPr>
          <p:cNvGrpSpPr/>
          <p:nvPr/>
        </p:nvGrpSpPr>
        <p:grpSpPr>
          <a:xfrm>
            <a:off x="-1210093" y="779716"/>
            <a:ext cx="2420186" cy="2456884"/>
            <a:chOff x="0" y="0"/>
            <a:chExt cx="637415" cy="647081"/>
          </a:xfrm>
        </p:grpSpPr>
        <p:sp>
          <p:nvSpPr>
            <p:cNvPr id="3" name="Freeform 3">
              <a:extLst>
                <a:ext uri="{FF2B5EF4-FFF2-40B4-BE49-F238E27FC236}">
                  <a16:creationId xmlns:a16="http://schemas.microsoft.com/office/drawing/2014/main" id="{727EE37D-A281-71F4-29DB-5418388FC812}"/>
                </a:ext>
              </a:extLst>
            </p:cNvPr>
            <p:cNvSpPr/>
            <p:nvPr/>
          </p:nvSpPr>
          <p:spPr>
            <a:xfrm>
              <a:off x="0" y="0"/>
              <a:ext cx="637415" cy="647081"/>
            </a:xfrm>
            <a:custGeom>
              <a:avLst/>
              <a:gdLst/>
              <a:ahLst/>
              <a:cxnLst/>
              <a:rect l="l" t="t" r="r" b="b"/>
              <a:pathLst>
                <a:path w="637415" h="647081">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txBody>
            <a:bodyPr/>
            <a:lstStyle/>
            <a:p>
              <a:endParaRPr lang="en-US"/>
            </a:p>
          </p:txBody>
        </p:sp>
        <p:sp>
          <p:nvSpPr>
            <p:cNvPr id="4" name="TextBox 4">
              <a:extLst>
                <a:ext uri="{FF2B5EF4-FFF2-40B4-BE49-F238E27FC236}">
                  <a16:creationId xmlns:a16="http://schemas.microsoft.com/office/drawing/2014/main" id="{5367540F-7398-033D-C98D-9A8F73E5F0FC}"/>
                </a:ext>
              </a:extLst>
            </p:cNvPr>
            <p:cNvSpPr txBox="1"/>
            <p:nvPr/>
          </p:nvSpPr>
          <p:spPr>
            <a:xfrm>
              <a:off x="0" y="-57150"/>
              <a:ext cx="637415" cy="704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a:extLst>
              <a:ext uri="{FF2B5EF4-FFF2-40B4-BE49-F238E27FC236}">
                <a16:creationId xmlns:a16="http://schemas.microsoft.com/office/drawing/2014/main" id="{E7D58EC1-FC48-1ADF-0544-E3241F889735}"/>
              </a:ext>
            </a:extLst>
          </p:cNvPr>
          <p:cNvGrpSpPr/>
          <p:nvPr/>
        </p:nvGrpSpPr>
        <p:grpSpPr>
          <a:xfrm>
            <a:off x="14032553" y="-829588"/>
            <a:ext cx="1821590" cy="1858288"/>
            <a:chOff x="0" y="0"/>
            <a:chExt cx="479760" cy="489426"/>
          </a:xfrm>
        </p:grpSpPr>
        <p:sp>
          <p:nvSpPr>
            <p:cNvPr id="6" name="Freeform 6">
              <a:extLst>
                <a:ext uri="{FF2B5EF4-FFF2-40B4-BE49-F238E27FC236}">
                  <a16:creationId xmlns:a16="http://schemas.microsoft.com/office/drawing/2014/main" id="{94906FB3-E929-62D1-AC42-454760C31435}"/>
                </a:ext>
              </a:extLst>
            </p:cNvPr>
            <p:cNvSpPr/>
            <p:nvPr/>
          </p:nvSpPr>
          <p:spPr>
            <a:xfrm>
              <a:off x="0" y="0"/>
              <a:ext cx="479760" cy="489426"/>
            </a:xfrm>
            <a:custGeom>
              <a:avLst/>
              <a:gdLst/>
              <a:ahLst/>
              <a:cxnLst/>
              <a:rect l="l" t="t" r="r" b="b"/>
              <a:pathLst>
                <a:path w="479760" h="489426">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txBody>
            <a:bodyPr/>
            <a:lstStyle/>
            <a:p>
              <a:endParaRPr lang="en-US"/>
            </a:p>
          </p:txBody>
        </p:sp>
        <p:sp>
          <p:nvSpPr>
            <p:cNvPr id="7" name="TextBox 7">
              <a:extLst>
                <a:ext uri="{FF2B5EF4-FFF2-40B4-BE49-F238E27FC236}">
                  <a16:creationId xmlns:a16="http://schemas.microsoft.com/office/drawing/2014/main" id="{4F344667-1E6D-9211-BA5B-DFC02D3AEF21}"/>
                </a:ext>
              </a:extLst>
            </p:cNvPr>
            <p:cNvSpPr txBox="1"/>
            <p:nvPr/>
          </p:nvSpPr>
          <p:spPr>
            <a:xfrm>
              <a:off x="0" y="-57150"/>
              <a:ext cx="479760" cy="54657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a:extLst>
              <a:ext uri="{FF2B5EF4-FFF2-40B4-BE49-F238E27FC236}">
                <a16:creationId xmlns:a16="http://schemas.microsoft.com/office/drawing/2014/main" id="{793F70DF-7BD7-9E67-E448-862E91ECD837}"/>
              </a:ext>
            </a:extLst>
          </p:cNvPr>
          <p:cNvSpPr/>
          <p:nvPr/>
        </p:nvSpPr>
        <p:spPr>
          <a:xfrm>
            <a:off x="-640230" y="9258300"/>
            <a:ext cx="5073107" cy="1651066"/>
          </a:xfrm>
          <a:custGeom>
            <a:avLst/>
            <a:gdLst/>
            <a:ahLst/>
            <a:cxnLst/>
            <a:rect l="l" t="t" r="r" b="b"/>
            <a:pathLst>
              <a:path w="5073107" h="1651066">
                <a:moveTo>
                  <a:pt x="0" y="0"/>
                </a:moveTo>
                <a:lnTo>
                  <a:pt x="5073107" y="0"/>
                </a:lnTo>
                <a:lnTo>
                  <a:pt x="5073107" y="1651066"/>
                </a:lnTo>
                <a:lnTo>
                  <a:pt x="0" y="1651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E53CFAAF-2235-DD51-D9FF-3DD0171858DE}"/>
              </a:ext>
            </a:extLst>
          </p:cNvPr>
          <p:cNvGrpSpPr/>
          <p:nvPr/>
        </p:nvGrpSpPr>
        <p:grpSpPr>
          <a:xfrm>
            <a:off x="15645844" y="8458789"/>
            <a:ext cx="1082147" cy="1154057"/>
            <a:chOff x="0" y="0"/>
            <a:chExt cx="285010" cy="303949"/>
          </a:xfrm>
        </p:grpSpPr>
        <p:sp>
          <p:nvSpPr>
            <p:cNvPr id="10" name="Freeform 10">
              <a:extLst>
                <a:ext uri="{FF2B5EF4-FFF2-40B4-BE49-F238E27FC236}">
                  <a16:creationId xmlns:a16="http://schemas.microsoft.com/office/drawing/2014/main" id="{24A887F8-CBBC-4A7A-B00F-86E506B7084B}"/>
                </a:ext>
              </a:extLst>
            </p:cNvPr>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txBody>
            <a:bodyPr/>
            <a:lstStyle/>
            <a:p>
              <a:endParaRPr lang="en-US"/>
            </a:p>
          </p:txBody>
        </p:sp>
        <p:sp>
          <p:nvSpPr>
            <p:cNvPr id="11" name="TextBox 11">
              <a:extLst>
                <a:ext uri="{FF2B5EF4-FFF2-40B4-BE49-F238E27FC236}">
                  <a16:creationId xmlns:a16="http://schemas.microsoft.com/office/drawing/2014/main" id="{682E6297-550F-678A-11C6-AB814532D9DB}"/>
                </a:ext>
              </a:extLst>
            </p:cNvPr>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Freeform 12">
            <a:extLst>
              <a:ext uri="{FF2B5EF4-FFF2-40B4-BE49-F238E27FC236}">
                <a16:creationId xmlns:a16="http://schemas.microsoft.com/office/drawing/2014/main" id="{63C8B672-CED5-FF2E-83DE-E98D6A316FEB}"/>
              </a:ext>
            </a:extLst>
          </p:cNvPr>
          <p:cNvSpPr/>
          <p:nvPr/>
        </p:nvSpPr>
        <p:spPr>
          <a:xfrm>
            <a:off x="17073343" y="1511758"/>
            <a:ext cx="2394159" cy="2320158"/>
          </a:xfrm>
          <a:custGeom>
            <a:avLst/>
            <a:gdLst/>
            <a:ahLst/>
            <a:cxnLst/>
            <a:rect l="l" t="t" r="r" b="b"/>
            <a:pathLst>
              <a:path w="2394159" h="2320158">
                <a:moveTo>
                  <a:pt x="0" y="0"/>
                </a:moveTo>
                <a:lnTo>
                  <a:pt x="2394159" y="0"/>
                </a:lnTo>
                <a:lnTo>
                  <a:pt x="2394159" y="2320158"/>
                </a:lnTo>
                <a:lnTo>
                  <a:pt x="0" y="2320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TextBox 19">
            <a:extLst>
              <a:ext uri="{FF2B5EF4-FFF2-40B4-BE49-F238E27FC236}">
                <a16:creationId xmlns:a16="http://schemas.microsoft.com/office/drawing/2014/main" id="{72EBD2B1-A050-19C1-24FE-AAE679926373}"/>
              </a:ext>
            </a:extLst>
          </p:cNvPr>
          <p:cNvSpPr txBox="1"/>
          <p:nvPr/>
        </p:nvSpPr>
        <p:spPr>
          <a:xfrm>
            <a:off x="2225992" y="493395"/>
            <a:ext cx="13420286" cy="1295419"/>
          </a:xfrm>
          <a:prstGeom prst="rect">
            <a:avLst/>
          </a:prstGeom>
        </p:spPr>
        <p:txBody>
          <a:bodyPr lIns="0" tIns="0" rIns="0" bIns="0" rtlCol="0" anchor="t">
            <a:spAutoFit/>
          </a:bodyPr>
          <a:lstStyle/>
          <a:p>
            <a:pPr algn="ctr">
              <a:lnSpc>
                <a:spcPts val="11024"/>
              </a:lnSpc>
            </a:pPr>
            <a:r>
              <a:rPr lang="en-US" sz="7874" b="1" dirty="0">
                <a:solidFill>
                  <a:srgbClr val="1D2159"/>
                </a:solidFill>
                <a:latin typeface="Inter Bold"/>
                <a:ea typeface="Inter Bold"/>
                <a:cs typeface="Inter Bold"/>
                <a:sym typeface="Inter Bold"/>
              </a:rPr>
              <a:t>Customer Behavior</a:t>
            </a:r>
          </a:p>
        </p:txBody>
      </p:sp>
      <p:pic>
        <p:nvPicPr>
          <p:cNvPr id="21" name="Picture 20">
            <a:extLst>
              <a:ext uri="{FF2B5EF4-FFF2-40B4-BE49-F238E27FC236}">
                <a16:creationId xmlns:a16="http://schemas.microsoft.com/office/drawing/2014/main" id="{F39E1B53-9185-3307-761D-FEA9DB7E5D33}"/>
              </a:ext>
            </a:extLst>
          </p:cNvPr>
          <p:cNvPicPr>
            <a:picLocks noChangeAspect="1"/>
          </p:cNvPicPr>
          <p:nvPr/>
        </p:nvPicPr>
        <p:blipFill>
          <a:blip r:embed="rId6"/>
          <a:srcRect l="3286" t="17332" r="1861" b="3982"/>
          <a:stretch/>
        </p:blipFill>
        <p:spPr>
          <a:xfrm>
            <a:off x="11158443" y="2111929"/>
            <a:ext cx="5389470" cy="3126449"/>
          </a:xfrm>
          <a:prstGeom prst="rect">
            <a:avLst/>
          </a:prstGeom>
        </p:spPr>
      </p:pic>
      <p:pic>
        <p:nvPicPr>
          <p:cNvPr id="23" name="Picture 22">
            <a:extLst>
              <a:ext uri="{FF2B5EF4-FFF2-40B4-BE49-F238E27FC236}">
                <a16:creationId xmlns:a16="http://schemas.microsoft.com/office/drawing/2014/main" id="{EDF293B6-8BEA-66E9-D1D5-BAEB24D46753}"/>
              </a:ext>
            </a:extLst>
          </p:cNvPr>
          <p:cNvPicPr>
            <a:picLocks noChangeAspect="1"/>
          </p:cNvPicPr>
          <p:nvPr/>
        </p:nvPicPr>
        <p:blipFill>
          <a:blip r:embed="rId7"/>
          <a:srcRect l="1849" t="15512" r="2240" b="4629"/>
          <a:stretch/>
        </p:blipFill>
        <p:spPr>
          <a:xfrm>
            <a:off x="1627559" y="5561495"/>
            <a:ext cx="5566422" cy="3113371"/>
          </a:xfrm>
          <a:prstGeom prst="rect">
            <a:avLst/>
          </a:prstGeom>
        </p:spPr>
      </p:pic>
      <p:sp>
        <p:nvSpPr>
          <p:cNvPr id="39" name="Freeform 15">
            <a:extLst>
              <a:ext uri="{FF2B5EF4-FFF2-40B4-BE49-F238E27FC236}">
                <a16:creationId xmlns:a16="http://schemas.microsoft.com/office/drawing/2014/main" id="{94131C2C-0365-2EB7-1692-0E5B229F38F9}"/>
              </a:ext>
            </a:extLst>
          </p:cNvPr>
          <p:cNvSpPr/>
          <p:nvPr/>
        </p:nvSpPr>
        <p:spPr>
          <a:xfrm>
            <a:off x="1627559" y="2111929"/>
            <a:ext cx="9112837" cy="2613577"/>
          </a:xfrm>
          <a:custGeom>
            <a:avLst/>
            <a:gdLst/>
            <a:ahLst/>
            <a:cxnLst/>
            <a:rect l="l" t="t" r="r" b="b"/>
            <a:pathLst>
              <a:path w="1991775" h="1354815">
                <a:moveTo>
                  <a:pt x="31735" y="0"/>
                </a:moveTo>
                <a:lnTo>
                  <a:pt x="1960040" y="0"/>
                </a:lnTo>
                <a:cubicBezTo>
                  <a:pt x="1968457" y="0"/>
                  <a:pt x="1976529" y="3344"/>
                  <a:pt x="1982480" y="9295"/>
                </a:cubicBezTo>
                <a:cubicBezTo>
                  <a:pt x="1988432" y="15247"/>
                  <a:pt x="1991775" y="23319"/>
                  <a:pt x="1991775" y="31735"/>
                </a:cubicBezTo>
                <a:lnTo>
                  <a:pt x="1991775" y="1323080"/>
                </a:lnTo>
                <a:cubicBezTo>
                  <a:pt x="1991775" y="1331496"/>
                  <a:pt x="1988432" y="1339568"/>
                  <a:pt x="1982480" y="1345520"/>
                </a:cubicBezTo>
                <a:cubicBezTo>
                  <a:pt x="1976529" y="1351471"/>
                  <a:pt x="1968457" y="1354815"/>
                  <a:pt x="1960040" y="1354815"/>
                </a:cubicBezTo>
                <a:lnTo>
                  <a:pt x="31735" y="1354815"/>
                </a:lnTo>
                <a:cubicBezTo>
                  <a:pt x="14208" y="1354815"/>
                  <a:pt x="0" y="1340607"/>
                  <a:pt x="0" y="1323080"/>
                </a:cubicBezTo>
                <a:lnTo>
                  <a:pt x="0" y="31735"/>
                </a:lnTo>
                <a:cubicBezTo>
                  <a:pt x="0" y="23319"/>
                  <a:pt x="3344" y="15247"/>
                  <a:pt x="9295" y="9295"/>
                </a:cubicBezTo>
                <a:cubicBezTo>
                  <a:pt x="15247" y="3344"/>
                  <a:pt x="23319" y="0"/>
                  <a:pt x="31735" y="0"/>
                </a:cubicBezTo>
                <a:close/>
              </a:path>
            </a:pathLst>
          </a:custGeom>
          <a:solidFill>
            <a:srgbClr val="D5EDF1"/>
          </a:solidFill>
          <a:ln cap="rnd">
            <a:noFill/>
            <a:prstDash val="solid"/>
            <a:round/>
          </a:ln>
        </p:spPr>
        <p:txBody>
          <a:bodyPr/>
          <a:lstStyle/>
          <a:p>
            <a:endParaRPr lang="en-US"/>
          </a:p>
        </p:txBody>
      </p:sp>
      <p:sp>
        <p:nvSpPr>
          <p:cNvPr id="40" name="TextBox 17">
            <a:extLst>
              <a:ext uri="{FF2B5EF4-FFF2-40B4-BE49-F238E27FC236}">
                <a16:creationId xmlns:a16="http://schemas.microsoft.com/office/drawing/2014/main" id="{4B4682AD-D950-4F0E-EF92-879BBD0A182C}"/>
              </a:ext>
            </a:extLst>
          </p:cNvPr>
          <p:cNvSpPr txBox="1"/>
          <p:nvPr/>
        </p:nvSpPr>
        <p:spPr>
          <a:xfrm>
            <a:off x="1801268" y="2412877"/>
            <a:ext cx="8765418" cy="2011680"/>
          </a:xfrm>
          <a:prstGeom prst="rect">
            <a:avLst/>
          </a:prstGeom>
        </p:spPr>
        <p:txBody>
          <a:bodyPr wrap="square" lIns="0" tIns="0" rIns="0" bIns="0" rtlCol="0" anchor="t">
            <a:spAutoFit/>
          </a:bodyPr>
          <a:lstStyle/>
          <a:p>
            <a:pPr marL="342900" indent="-342900">
              <a:lnSpc>
                <a:spcPts val="3079"/>
              </a:lnSpc>
              <a:buFont typeface="Arial" panose="020B0604020202020204" pitchFamily="34" charset="0"/>
              <a:buChar char="•"/>
            </a:pPr>
            <a:r>
              <a:rPr lang="en-US" sz="2200" dirty="0">
                <a:solidFill>
                  <a:srgbClr val="1D2159"/>
                </a:solidFill>
                <a:latin typeface="Inter"/>
                <a:ea typeface="Inter"/>
                <a:cs typeface="Inter"/>
                <a:sym typeface="Inter"/>
              </a:rPr>
              <a:t>Sales tend to peak during the hours of 8 AM to 10 AM, indicating a strong breakfast and morning rush. </a:t>
            </a:r>
          </a:p>
          <a:p>
            <a:pPr marL="342900" indent="-342900">
              <a:lnSpc>
                <a:spcPts val="3079"/>
              </a:lnSpc>
              <a:buFont typeface="Arial" panose="020B0604020202020204" pitchFamily="34" charset="0"/>
              <a:buChar char="•"/>
            </a:pPr>
            <a:r>
              <a:rPr lang="en-US" sz="2200" dirty="0">
                <a:solidFill>
                  <a:srgbClr val="1D2159"/>
                </a:solidFill>
                <a:latin typeface="Inter"/>
                <a:ea typeface="Inter"/>
                <a:cs typeface="Inter Bold"/>
                <a:sym typeface="Inter"/>
              </a:rPr>
              <a:t>After 10 AM, sales drop sharply and continues to decline gradually after 12 PM.</a:t>
            </a:r>
          </a:p>
          <a:p>
            <a:pPr marL="342900" indent="-342900">
              <a:lnSpc>
                <a:spcPts val="3079"/>
              </a:lnSpc>
              <a:buFont typeface="Arial" panose="020B0604020202020204" pitchFamily="34" charset="0"/>
              <a:buChar char="•"/>
            </a:pPr>
            <a:r>
              <a:rPr lang="en-US" sz="2200" dirty="0">
                <a:solidFill>
                  <a:srgbClr val="1D2159"/>
                </a:solidFill>
                <a:latin typeface="Inter"/>
                <a:ea typeface="Inter"/>
                <a:cs typeface="Inter"/>
                <a:sym typeface="Inter"/>
              </a:rPr>
              <a:t>Sales in </a:t>
            </a:r>
            <a:r>
              <a:rPr lang="en-US" sz="2200" b="1" dirty="0">
                <a:solidFill>
                  <a:schemeClr val="accent6">
                    <a:lumMod val="75000"/>
                  </a:schemeClr>
                </a:solidFill>
                <a:latin typeface="Inter"/>
                <a:ea typeface="Inter"/>
                <a:cs typeface="Inter"/>
                <a:sym typeface="Inter"/>
              </a:rPr>
              <a:t>Lower Manhattan </a:t>
            </a:r>
            <a:r>
              <a:rPr lang="en-US" sz="2200" dirty="0">
                <a:solidFill>
                  <a:srgbClr val="1D2159"/>
                </a:solidFill>
                <a:latin typeface="Inter"/>
                <a:ea typeface="Inter"/>
                <a:cs typeface="Inter"/>
                <a:sym typeface="Inter"/>
              </a:rPr>
              <a:t>show a significant decline after 7 PM.</a:t>
            </a:r>
            <a:endParaRPr lang="en-US" sz="2200" b="1" dirty="0">
              <a:solidFill>
                <a:srgbClr val="1D2159"/>
              </a:solidFill>
              <a:latin typeface="Inter Bold"/>
              <a:ea typeface="Inter Bold"/>
              <a:cs typeface="Inter Bold"/>
              <a:sym typeface="Inter Bold"/>
            </a:endParaRPr>
          </a:p>
        </p:txBody>
      </p:sp>
      <p:sp>
        <p:nvSpPr>
          <p:cNvPr id="41" name="Freeform 15">
            <a:extLst>
              <a:ext uri="{FF2B5EF4-FFF2-40B4-BE49-F238E27FC236}">
                <a16:creationId xmlns:a16="http://schemas.microsoft.com/office/drawing/2014/main" id="{FB7CE038-C9E7-EFFE-9582-EB3D31243521}"/>
              </a:ext>
            </a:extLst>
          </p:cNvPr>
          <p:cNvSpPr/>
          <p:nvPr/>
        </p:nvSpPr>
        <p:spPr>
          <a:xfrm>
            <a:off x="7476289" y="5561494"/>
            <a:ext cx="9071624" cy="3113372"/>
          </a:xfrm>
          <a:custGeom>
            <a:avLst/>
            <a:gdLst/>
            <a:ahLst/>
            <a:cxnLst/>
            <a:rect l="l" t="t" r="r" b="b"/>
            <a:pathLst>
              <a:path w="1991775" h="1354815">
                <a:moveTo>
                  <a:pt x="31735" y="0"/>
                </a:moveTo>
                <a:lnTo>
                  <a:pt x="1960040" y="0"/>
                </a:lnTo>
                <a:cubicBezTo>
                  <a:pt x="1968457" y="0"/>
                  <a:pt x="1976529" y="3344"/>
                  <a:pt x="1982480" y="9295"/>
                </a:cubicBezTo>
                <a:cubicBezTo>
                  <a:pt x="1988432" y="15247"/>
                  <a:pt x="1991775" y="23319"/>
                  <a:pt x="1991775" y="31735"/>
                </a:cubicBezTo>
                <a:lnTo>
                  <a:pt x="1991775" y="1323080"/>
                </a:lnTo>
                <a:cubicBezTo>
                  <a:pt x="1991775" y="1331496"/>
                  <a:pt x="1988432" y="1339568"/>
                  <a:pt x="1982480" y="1345520"/>
                </a:cubicBezTo>
                <a:cubicBezTo>
                  <a:pt x="1976529" y="1351471"/>
                  <a:pt x="1968457" y="1354815"/>
                  <a:pt x="1960040" y="1354815"/>
                </a:cubicBezTo>
                <a:lnTo>
                  <a:pt x="31735" y="1354815"/>
                </a:lnTo>
                <a:cubicBezTo>
                  <a:pt x="14208" y="1354815"/>
                  <a:pt x="0" y="1340607"/>
                  <a:pt x="0" y="1323080"/>
                </a:cubicBezTo>
                <a:lnTo>
                  <a:pt x="0" y="31735"/>
                </a:lnTo>
                <a:cubicBezTo>
                  <a:pt x="0" y="23319"/>
                  <a:pt x="3344" y="15247"/>
                  <a:pt x="9295" y="9295"/>
                </a:cubicBezTo>
                <a:cubicBezTo>
                  <a:pt x="15247" y="3344"/>
                  <a:pt x="23319" y="0"/>
                  <a:pt x="31735" y="0"/>
                </a:cubicBezTo>
                <a:close/>
              </a:path>
            </a:pathLst>
          </a:custGeom>
          <a:solidFill>
            <a:srgbClr val="D5EDF1"/>
          </a:solidFill>
          <a:ln cap="rnd">
            <a:noFill/>
            <a:prstDash val="solid"/>
            <a:round/>
          </a:ln>
        </p:spPr>
        <p:txBody>
          <a:bodyPr/>
          <a:lstStyle/>
          <a:p>
            <a:pPr>
              <a:buNone/>
            </a:pPr>
            <a:r>
              <a:rPr lang="en-US" sz="2200" b="1" dirty="0">
                <a:solidFill>
                  <a:srgbClr val="1D2159"/>
                </a:solidFill>
                <a:latin typeface="Inter"/>
                <a:ea typeface="Inter"/>
              </a:rPr>
              <a:t>Recommendations</a:t>
            </a:r>
            <a:r>
              <a:rPr lang="en-US" sz="2200" dirty="0">
                <a:solidFill>
                  <a:srgbClr val="1D2159"/>
                </a:solidFill>
                <a:latin typeface="Inter"/>
                <a:ea typeface="Inter"/>
              </a:rPr>
              <a:t>:</a:t>
            </a:r>
          </a:p>
          <a:p>
            <a:pPr marL="342900" indent="-342900">
              <a:buFont typeface="Arial" panose="020B0604020202020204" pitchFamily="34" charset="0"/>
              <a:buChar char="•"/>
            </a:pPr>
            <a:r>
              <a:rPr lang="en-US" sz="2200" dirty="0">
                <a:solidFill>
                  <a:srgbClr val="1D2159"/>
                </a:solidFill>
                <a:latin typeface="Inter"/>
                <a:ea typeface="Inter"/>
              </a:rPr>
              <a:t>Given the morning rush, consider offering special promotions or new breakfast items to capitalize on this business period.</a:t>
            </a:r>
          </a:p>
          <a:p>
            <a:pPr marL="342900" indent="-342900">
              <a:buFont typeface="Arial" panose="020B0604020202020204" pitchFamily="34" charset="0"/>
              <a:buChar char="•"/>
            </a:pPr>
            <a:r>
              <a:rPr lang="en-US" sz="2200" dirty="0">
                <a:solidFill>
                  <a:srgbClr val="1D2159"/>
                </a:solidFill>
                <a:latin typeface="Inter"/>
                <a:ea typeface="Inter"/>
              </a:rPr>
              <a:t>Explore strategies to increase evening sales, such as hosting events, offering discounts, or promoting evening-specific items to attract customers after typical working hours.</a:t>
            </a:r>
          </a:p>
          <a:p>
            <a:pPr marL="342900" indent="-342900">
              <a:buFont typeface="Arial" panose="020B0604020202020204" pitchFamily="34" charset="0"/>
              <a:buChar char="•"/>
            </a:pPr>
            <a:r>
              <a:rPr lang="en-US" sz="2200" dirty="0">
                <a:solidFill>
                  <a:srgbClr val="1D2159"/>
                </a:solidFill>
                <a:latin typeface="Inter"/>
                <a:ea typeface="Inter"/>
              </a:rPr>
              <a:t>The store in </a:t>
            </a:r>
            <a:r>
              <a:rPr lang="en-US" sz="2200" b="1" dirty="0">
                <a:solidFill>
                  <a:schemeClr val="accent6">
                    <a:lumMod val="75000"/>
                  </a:schemeClr>
                </a:solidFill>
                <a:latin typeface="Inter"/>
                <a:ea typeface="Inter"/>
              </a:rPr>
              <a:t>Lower</a:t>
            </a:r>
            <a:r>
              <a:rPr lang="en-US" sz="2200" b="1" dirty="0">
                <a:solidFill>
                  <a:srgbClr val="1D2159"/>
                </a:solidFill>
                <a:latin typeface="Inter"/>
                <a:ea typeface="Inter"/>
              </a:rPr>
              <a:t> </a:t>
            </a:r>
            <a:r>
              <a:rPr lang="en-US" sz="2200" b="1" dirty="0">
                <a:solidFill>
                  <a:schemeClr val="accent6">
                    <a:lumMod val="75000"/>
                  </a:schemeClr>
                </a:solidFill>
                <a:latin typeface="Inter"/>
                <a:ea typeface="Inter"/>
              </a:rPr>
              <a:t>Manhattan</a:t>
            </a:r>
            <a:r>
              <a:rPr lang="en-US" sz="2200" b="1" dirty="0">
                <a:solidFill>
                  <a:srgbClr val="1D2159"/>
                </a:solidFill>
                <a:latin typeface="Inter"/>
                <a:ea typeface="Inter"/>
              </a:rPr>
              <a:t> </a:t>
            </a:r>
            <a:r>
              <a:rPr lang="en-US" sz="2200" dirty="0">
                <a:solidFill>
                  <a:srgbClr val="1D2159"/>
                </a:solidFill>
                <a:latin typeface="Inter"/>
                <a:ea typeface="Inter"/>
              </a:rPr>
              <a:t>should close early at 7 PM to optimize operating costs.</a:t>
            </a:r>
          </a:p>
        </p:txBody>
      </p:sp>
    </p:spTree>
    <p:extLst>
      <p:ext uri="{BB962C8B-B14F-4D97-AF65-F5344CB8AC3E}">
        <p14:creationId xmlns:p14="http://schemas.microsoft.com/office/powerpoint/2010/main" val="339666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0093" y="779716"/>
            <a:ext cx="2420186" cy="2456884"/>
            <a:chOff x="0" y="0"/>
            <a:chExt cx="637415" cy="647081"/>
          </a:xfrm>
        </p:grpSpPr>
        <p:sp>
          <p:nvSpPr>
            <p:cNvPr id="3" name="Freeform 3"/>
            <p:cNvSpPr/>
            <p:nvPr/>
          </p:nvSpPr>
          <p:spPr>
            <a:xfrm>
              <a:off x="0" y="0"/>
              <a:ext cx="637415" cy="647081"/>
            </a:xfrm>
            <a:custGeom>
              <a:avLst/>
              <a:gdLst/>
              <a:ahLst/>
              <a:cxnLst/>
              <a:rect l="l" t="t" r="r" b="b"/>
              <a:pathLst>
                <a:path w="637415" h="647081">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txBody>
            <a:bodyPr/>
            <a:lstStyle/>
            <a:p>
              <a:endParaRPr lang="en-US"/>
            </a:p>
          </p:txBody>
        </p:sp>
        <p:sp>
          <p:nvSpPr>
            <p:cNvPr id="4" name="TextBox 4"/>
            <p:cNvSpPr txBox="1"/>
            <p:nvPr/>
          </p:nvSpPr>
          <p:spPr>
            <a:xfrm>
              <a:off x="0" y="-57150"/>
              <a:ext cx="637415" cy="704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4032553" y="-829588"/>
            <a:ext cx="1821590" cy="1858288"/>
            <a:chOff x="0" y="0"/>
            <a:chExt cx="479760" cy="489426"/>
          </a:xfrm>
        </p:grpSpPr>
        <p:sp>
          <p:nvSpPr>
            <p:cNvPr id="6" name="Freeform 6"/>
            <p:cNvSpPr/>
            <p:nvPr/>
          </p:nvSpPr>
          <p:spPr>
            <a:xfrm>
              <a:off x="0" y="0"/>
              <a:ext cx="479760" cy="489426"/>
            </a:xfrm>
            <a:custGeom>
              <a:avLst/>
              <a:gdLst/>
              <a:ahLst/>
              <a:cxnLst/>
              <a:rect l="l" t="t" r="r" b="b"/>
              <a:pathLst>
                <a:path w="479760" h="489426">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txBody>
            <a:bodyPr/>
            <a:lstStyle/>
            <a:p>
              <a:endParaRPr lang="en-US"/>
            </a:p>
          </p:txBody>
        </p:sp>
        <p:sp>
          <p:nvSpPr>
            <p:cNvPr id="7" name="TextBox 7"/>
            <p:cNvSpPr txBox="1"/>
            <p:nvPr/>
          </p:nvSpPr>
          <p:spPr>
            <a:xfrm>
              <a:off x="0" y="-57150"/>
              <a:ext cx="479760" cy="54657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640230" y="9258300"/>
            <a:ext cx="5073107" cy="1651066"/>
          </a:xfrm>
          <a:custGeom>
            <a:avLst/>
            <a:gdLst/>
            <a:ahLst/>
            <a:cxnLst/>
            <a:rect l="l" t="t" r="r" b="b"/>
            <a:pathLst>
              <a:path w="5073107" h="1651066">
                <a:moveTo>
                  <a:pt x="0" y="0"/>
                </a:moveTo>
                <a:lnTo>
                  <a:pt x="5073107" y="0"/>
                </a:lnTo>
                <a:lnTo>
                  <a:pt x="5073107" y="1651066"/>
                </a:lnTo>
                <a:lnTo>
                  <a:pt x="0" y="16510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9" name="Group 9"/>
          <p:cNvGrpSpPr/>
          <p:nvPr/>
        </p:nvGrpSpPr>
        <p:grpSpPr>
          <a:xfrm>
            <a:off x="15645844" y="8458789"/>
            <a:ext cx="1082147" cy="1154057"/>
            <a:chOff x="0" y="0"/>
            <a:chExt cx="285010" cy="303949"/>
          </a:xfrm>
        </p:grpSpPr>
        <p:sp>
          <p:nvSpPr>
            <p:cNvPr id="10" name="Freeform 10"/>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txBody>
            <a:bodyPr/>
            <a:lstStyle/>
            <a:p>
              <a:endParaRPr lang="en-US"/>
            </a:p>
          </p:txBody>
        </p:sp>
        <p:sp>
          <p:nvSpPr>
            <p:cNvPr id="11" name="TextBox 11"/>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Freeform 12"/>
          <p:cNvSpPr/>
          <p:nvPr/>
        </p:nvSpPr>
        <p:spPr>
          <a:xfrm>
            <a:off x="17073343" y="1511758"/>
            <a:ext cx="2394159" cy="2320158"/>
          </a:xfrm>
          <a:custGeom>
            <a:avLst/>
            <a:gdLst/>
            <a:ahLst/>
            <a:cxnLst/>
            <a:rect l="l" t="t" r="r" b="b"/>
            <a:pathLst>
              <a:path w="2394159" h="2320158">
                <a:moveTo>
                  <a:pt x="0" y="0"/>
                </a:moveTo>
                <a:lnTo>
                  <a:pt x="2394159" y="0"/>
                </a:lnTo>
                <a:lnTo>
                  <a:pt x="2394159" y="2320158"/>
                </a:lnTo>
                <a:lnTo>
                  <a:pt x="0" y="23201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p:cNvGrpSpPr/>
          <p:nvPr/>
        </p:nvGrpSpPr>
        <p:grpSpPr>
          <a:xfrm>
            <a:off x="8935701" y="2671837"/>
            <a:ext cx="6918442" cy="5078269"/>
            <a:chOff x="0" y="-250301"/>
            <a:chExt cx="9224589" cy="7891882"/>
          </a:xfrm>
        </p:grpSpPr>
        <p:grpSp>
          <p:nvGrpSpPr>
            <p:cNvPr id="14" name="Group 14"/>
            <p:cNvGrpSpPr/>
            <p:nvPr/>
          </p:nvGrpSpPr>
          <p:grpSpPr>
            <a:xfrm>
              <a:off x="0" y="-250301"/>
              <a:ext cx="9224589" cy="7891882"/>
              <a:chOff x="0" y="-51590"/>
              <a:chExt cx="1901296" cy="1626610"/>
            </a:xfrm>
          </p:grpSpPr>
          <p:sp>
            <p:nvSpPr>
              <p:cNvPr id="15" name="Freeform 15"/>
              <p:cNvSpPr/>
              <p:nvPr/>
            </p:nvSpPr>
            <p:spPr>
              <a:xfrm>
                <a:off x="0" y="0"/>
                <a:ext cx="1811326" cy="1569460"/>
              </a:xfrm>
              <a:custGeom>
                <a:avLst/>
                <a:gdLst/>
                <a:ahLst/>
                <a:cxnLst/>
                <a:rect l="l" t="t" r="r" b="b"/>
                <a:pathLst>
                  <a:path w="1811326" h="1569460">
                    <a:moveTo>
                      <a:pt x="34897" y="0"/>
                    </a:moveTo>
                    <a:lnTo>
                      <a:pt x="1776430" y="0"/>
                    </a:lnTo>
                    <a:cubicBezTo>
                      <a:pt x="1795703" y="0"/>
                      <a:pt x="1811326" y="15624"/>
                      <a:pt x="1811326" y="34897"/>
                    </a:cubicBezTo>
                    <a:lnTo>
                      <a:pt x="1811326" y="1534563"/>
                    </a:lnTo>
                    <a:cubicBezTo>
                      <a:pt x="1811326" y="1553836"/>
                      <a:pt x="1795703" y="1569460"/>
                      <a:pt x="1776430" y="1569460"/>
                    </a:cubicBezTo>
                    <a:lnTo>
                      <a:pt x="34897" y="1569460"/>
                    </a:lnTo>
                    <a:cubicBezTo>
                      <a:pt x="15624" y="1569460"/>
                      <a:pt x="0" y="1553836"/>
                      <a:pt x="0" y="1534563"/>
                    </a:cubicBezTo>
                    <a:lnTo>
                      <a:pt x="0" y="34897"/>
                    </a:lnTo>
                    <a:cubicBezTo>
                      <a:pt x="0" y="15624"/>
                      <a:pt x="15624" y="0"/>
                      <a:pt x="34897" y="0"/>
                    </a:cubicBezTo>
                    <a:close/>
                  </a:path>
                </a:pathLst>
              </a:custGeom>
              <a:solidFill>
                <a:srgbClr val="D5EDF1"/>
              </a:solidFill>
              <a:ln cap="rnd">
                <a:noFill/>
                <a:prstDash val="solid"/>
                <a:round/>
              </a:ln>
            </p:spPr>
            <p:txBody>
              <a:bodyPr/>
              <a:lstStyle/>
              <a:p>
                <a:endParaRPr lang="en-US"/>
              </a:p>
            </p:txBody>
          </p:sp>
          <p:sp>
            <p:nvSpPr>
              <p:cNvPr id="16" name="TextBox 16"/>
              <p:cNvSpPr txBox="1"/>
              <p:nvPr/>
            </p:nvSpPr>
            <p:spPr>
              <a:xfrm>
                <a:off x="89970" y="-51590"/>
                <a:ext cx="1811326" cy="162661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277732" y="435036"/>
              <a:ext cx="8380493" cy="6744530"/>
            </a:xfrm>
            <a:prstGeom prst="rect">
              <a:avLst/>
            </a:prstGeom>
          </p:spPr>
          <p:txBody>
            <a:bodyPr wrap="square" lIns="0" tIns="0" rIns="0" bIns="0" rtlCol="0" anchor="t">
              <a:spAutoFit/>
            </a:bodyPr>
            <a:lstStyle/>
            <a:p>
              <a:pPr marL="237489" lvl="1" algn="l">
                <a:lnSpc>
                  <a:spcPts val="3079"/>
                </a:lnSpc>
              </a:pPr>
              <a:r>
                <a:rPr lang="en-US" sz="2199" b="1" dirty="0">
                  <a:solidFill>
                    <a:schemeClr val="accent6">
                      <a:lumMod val="75000"/>
                    </a:schemeClr>
                  </a:solidFill>
                  <a:latin typeface="Inter"/>
                  <a:ea typeface="Inter"/>
                  <a:cs typeface="Inter"/>
                  <a:sym typeface="Inter"/>
                </a:rPr>
                <a:t>Coffee</a:t>
              </a:r>
              <a:r>
                <a:rPr lang="en-US" sz="2199" dirty="0">
                  <a:solidFill>
                    <a:srgbClr val="1D2159"/>
                  </a:solidFill>
                  <a:latin typeface="Inter"/>
                  <a:ea typeface="Inter"/>
                  <a:cs typeface="Inter"/>
                  <a:sym typeface="Inter"/>
                </a:rPr>
                <a:t> and </a:t>
              </a:r>
              <a:r>
                <a:rPr lang="en-US" sz="2199" b="1" dirty="0">
                  <a:solidFill>
                    <a:schemeClr val="accent6">
                      <a:lumMod val="75000"/>
                    </a:schemeClr>
                  </a:solidFill>
                  <a:latin typeface="Inter"/>
                  <a:ea typeface="Inter"/>
                  <a:cs typeface="Inter"/>
                  <a:sym typeface="Inter"/>
                </a:rPr>
                <a:t>Tea</a:t>
              </a:r>
              <a:r>
                <a:rPr lang="en-US" sz="2199" dirty="0">
                  <a:solidFill>
                    <a:srgbClr val="1D2159"/>
                  </a:solidFill>
                  <a:latin typeface="Inter"/>
                  <a:ea typeface="Inter"/>
                  <a:cs typeface="Inter"/>
                  <a:sym typeface="Inter"/>
                </a:rPr>
                <a:t> account for 70% of total units sold, while </a:t>
              </a:r>
              <a:r>
                <a:rPr lang="en-US" sz="2199" b="1" dirty="0">
                  <a:solidFill>
                    <a:schemeClr val="accent6">
                      <a:lumMod val="75000"/>
                    </a:schemeClr>
                  </a:solidFill>
                  <a:latin typeface="Inter"/>
                  <a:ea typeface="Inter"/>
                  <a:cs typeface="Inter"/>
                  <a:sym typeface="Inter"/>
                </a:rPr>
                <a:t>Bakery</a:t>
              </a:r>
              <a:r>
                <a:rPr lang="en-US" sz="2199" dirty="0">
                  <a:solidFill>
                    <a:srgbClr val="1D2159"/>
                  </a:solidFill>
                  <a:latin typeface="Inter"/>
                  <a:ea typeface="Inter"/>
                  <a:cs typeface="Inter"/>
                  <a:sym typeface="Inter"/>
                </a:rPr>
                <a:t> and </a:t>
              </a:r>
              <a:r>
                <a:rPr lang="en-US" sz="2199" b="1" dirty="0">
                  <a:solidFill>
                    <a:schemeClr val="accent6">
                      <a:lumMod val="75000"/>
                    </a:schemeClr>
                  </a:solidFill>
                  <a:latin typeface="Inter"/>
                  <a:ea typeface="Inter"/>
                  <a:cs typeface="Inter"/>
                  <a:sym typeface="Inter"/>
                </a:rPr>
                <a:t>Drinking Chocolate</a:t>
              </a:r>
              <a:r>
                <a:rPr lang="en-US" sz="2199" dirty="0">
                  <a:solidFill>
                    <a:schemeClr val="accent6">
                      <a:lumMod val="75000"/>
                    </a:schemeClr>
                  </a:solidFill>
                  <a:latin typeface="Inter"/>
                  <a:ea typeface="Inter"/>
                  <a:cs typeface="Inter"/>
                  <a:sym typeface="Inter"/>
                </a:rPr>
                <a:t> </a:t>
              </a:r>
              <a:r>
                <a:rPr lang="en-US" sz="2199" dirty="0">
                  <a:solidFill>
                    <a:srgbClr val="1D2159"/>
                  </a:solidFill>
                  <a:latin typeface="Inter"/>
                  <a:ea typeface="Inter"/>
                  <a:cs typeface="Inter"/>
                  <a:sym typeface="Inter"/>
                </a:rPr>
                <a:t>also contribute significantly to overall sales. These figures indicate substantial customer demand across categories. </a:t>
              </a:r>
            </a:p>
            <a:p>
              <a:pPr algn="l">
                <a:lnSpc>
                  <a:spcPts val="3079"/>
                </a:lnSpc>
              </a:pPr>
              <a:r>
                <a:rPr lang="en-US" sz="2199" b="1" dirty="0">
                  <a:solidFill>
                    <a:srgbClr val="1D2159"/>
                  </a:solidFill>
                  <a:latin typeface="Inter Bold"/>
                  <a:ea typeface="Inter Bold"/>
                  <a:cs typeface="Inter Bold"/>
                  <a:sym typeface="Inter Bold"/>
                </a:rPr>
                <a:t>Recommendations</a:t>
              </a:r>
              <a:r>
                <a:rPr lang="en-US" sz="2199" dirty="0">
                  <a:solidFill>
                    <a:srgbClr val="1D2159"/>
                  </a:solidFill>
                  <a:latin typeface="Inter"/>
                  <a:ea typeface="Inter"/>
                  <a:cs typeface="Inter"/>
                  <a:sym typeface="Inter"/>
                </a:rPr>
                <a:t>: </a:t>
              </a:r>
            </a:p>
            <a:p>
              <a:pPr marL="474979" lvl="1" indent="-237490" algn="l">
                <a:lnSpc>
                  <a:spcPts val="3079"/>
                </a:lnSpc>
                <a:buFont typeface="Arial"/>
                <a:buChar char="•"/>
              </a:pPr>
              <a:r>
                <a:rPr lang="en-US" sz="2199" dirty="0">
                  <a:solidFill>
                    <a:srgbClr val="1D2159"/>
                  </a:solidFill>
                  <a:latin typeface="Inter"/>
                  <a:ea typeface="Inter"/>
                  <a:cs typeface="Inter"/>
                  <a:sym typeface="Inter"/>
                </a:rPr>
                <a:t>Expend product variety by developing new flavors and sizes in the </a:t>
              </a:r>
              <a:r>
                <a:rPr lang="en-US" sz="2199" b="1" dirty="0">
                  <a:solidFill>
                    <a:schemeClr val="accent6">
                      <a:lumMod val="75000"/>
                    </a:schemeClr>
                  </a:solidFill>
                  <a:latin typeface="Inter"/>
                  <a:ea typeface="Inter"/>
                  <a:cs typeface="Inter"/>
                  <a:sym typeface="Inter"/>
                </a:rPr>
                <a:t>Coffee </a:t>
              </a:r>
              <a:r>
                <a:rPr lang="en-US" sz="2199" dirty="0">
                  <a:solidFill>
                    <a:srgbClr val="1D2159"/>
                  </a:solidFill>
                  <a:latin typeface="Inter"/>
                  <a:ea typeface="Inter"/>
                  <a:sym typeface="Inter"/>
                </a:rPr>
                <a:t>and</a:t>
              </a:r>
              <a:r>
                <a:rPr lang="en-US" sz="2199" b="1" dirty="0">
                  <a:solidFill>
                    <a:schemeClr val="accent6">
                      <a:lumMod val="75000"/>
                    </a:schemeClr>
                  </a:solidFill>
                  <a:latin typeface="Inter"/>
                  <a:ea typeface="Inter"/>
                  <a:cs typeface="Inter"/>
                  <a:sym typeface="Inter"/>
                </a:rPr>
                <a:t> Tea </a:t>
              </a:r>
              <a:r>
                <a:rPr lang="en-US" sz="2199" dirty="0">
                  <a:solidFill>
                    <a:srgbClr val="1D2159"/>
                  </a:solidFill>
                  <a:latin typeface="Inter"/>
                  <a:ea typeface="Inter"/>
                  <a:cs typeface="Inter"/>
                  <a:sym typeface="Inter"/>
                </a:rPr>
                <a:t>categories to boost customer satisfaction.</a:t>
              </a:r>
            </a:p>
            <a:p>
              <a:pPr marL="474979" lvl="1" indent="-237490" algn="l">
                <a:lnSpc>
                  <a:spcPts val="3079"/>
                </a:lnSpc>
                <a:buFont typeface="Arial"/>
                <a:buChar char="•"/>
              </a:pPr>
              <a:r>
                <a:rPr lang="en-US" sz="2199" dirty="0">
                  <a:solidFill>
                    <a:srgbClr val="1D2159"/>
                  </a:solidFill>
                  <a:latin typeface="Inter"/>
                  <a:ea typeface="Inter"/>
                  <a:cs typeface="Inter"/>
                  <a:sym typeface="Inter"/>
                </a:rPr>
                <a:t>Increase sales by applying cross-selling strategies to </a:t>
              </a:r>
              <a:r>
                <a:rPr lang="en-US" sz="2199" b="1" dirty="0">
                  <a:solidFill>
                    <a:schemeClr val="accent6">
                      <a:lumMod val="75000"/>
                    </a:schemeClr>
                  </a:solidFill>
                  <a:latin typeface="Inter"/>
                  <a:ea typeface="Inter"/>
                  <a:cs typeface="Inter"/>
                  <a:sym typeface="Inter"/>
                </a:rPr>
                <a:t>Bakery items</a:t>
              </a:r>
              <a:r>
                <a:rPr lang="en-US" sz="2199" dirty="0">
                  <a:solidFill>
                    <a:srgbClr val="1D2159"/>
                  </a:solidFill>
                  <a:latin typeface="Inter"/>
                  <a:ea typeface="Inter"/>
                  <a:cs typeface="Inter"/>
                  <a:sym typeface="Inter"/>
                </a:rPr>
                <a:t>.</a:t>
              </a:r>
            </a:p>
          </p:txBody>
        </p:sp>
      </p:grpSp>
      <p:sp>
        <p:nvSpPr>
          <p:cNvPr id="18" name="Freeform 18"/>
          <p:cNvSpPr/>
          <p:nvPr/>
        </p:nvSpPr>
        <p:spPr>
          <a:xfrm>
            <a:off x="1210093" y="3244220"/>
            <a:ext cx="7256579" cy="4088742"/>
          </a:xfrm>
          <a:custGeom>
            <a:avLst/>
            <a:gdLst/>
            <a:ahLst/>
            <a:cxnLst/>
            <a:rect l="l" t="t" r="r" b="b"/>
            <a:pathLst>
              <a:path w="7256579" h="4088742">
                <a:moveTo>
                  <a:pt x="0" y="0"/>
                </a:moveTo>
                <a:lnTo>
                  <a:pt x="7256580" y="0"/>
                </a:lnTo>
                <a:lnTo>
                  <a:pt x="7256580" y="4088742"/>
                </a:lnTo>
                <a:lnTo>
                  <a:pt x="0" y="4088742"/>
                </a:lnTo>
                <a:lnTo>
                  <a:pt x="0" y="0"/>
                </a:lnTo>
                <a:close/>
              </a:path>
            </a:pathLst>
          </a:custGeom>
          <a:blipFill>
            <a:blip r:embed="rId7"/>
            <a:stretch>
              <a:fillRect l="-2722" t="-3690" r="-2284" b="-5760"/>
            </a:stretch>
          </a:blipFill>
        </p:spPr>
        <p:txBody>
          <a:bodyPr/>
          <a:lstStyle/>
          <a:p>
            <a:endParaRPr lang="en-US"/>
          </a:p>
        </p:txBody>
      </p:sp>
      <p:sp>
        <p:nvSpPr>
          <p:cNvPr id="19" name="TextBox 19"/>
          <p:cNvSpPr txBox="1"/>
          <p:nvPr/>
        </p:nvSpPr>
        <p:spPr>
          <a:xfrm>
            <a:off x="2225558" y="493395"/>
            <a:ext cx="13420286" cy="1295419"/>
          </a:xfrm>
          <a:prstGeom prst="rect">
            <a:avLst/>
          </a:prstGeom>
        </p:spPr>
        <p:txBody>
          <a:bodyPr lIns="0" tIns="0" rIns="0" bIns="0" rtlCol="0" anchor="t">
            <a:spAutoFit/>
          </a:bodyPr>
          <a:lstStyle/>
          <a:p>
            <a:pPr algn="ctr">
              <a:lnSpc>
                <a:spcPts val="11024"/>
              </a:lnSpc>
            </a:pPr>
            <a:r>
              <a:rPr lang="en-US" sz="7874" b="1" dirty="0">
                <a:solidFill>
                  <a:srgbClr val="1D2159"/>
                </a:solidFill>
                <a:latin typeface="Inter Bold"/>
                <a:ea typeface="Inter Bold"/>
                <a:cs typeface="Inter Bold"/>
                <a:sym typeface="Inter Bold"/>
              </a:rPr>
              <a:t>Product Performance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0093" y="779716"/>
            <a:ext cx="2420186" cy="2456884"/>
            <a:chOff x="0" y="0"/>
            <a:chExt cx="637415" cy="647081"/>
          </a:xfrm>
        </p:grpSpPr>
        <p:sp>
          <p:nvSpPr>
            <p:cNvPr id="3" name="Freeform 3"/>
            <p:cNvSpPr/>
            <p:nvPr/>
          </p:nvSpPr>
          <p:spPr>
            <a:xfrm>
              <a:off x="0" y="0"/>
              <a:ext cx="637415" cy="647081"/>
            </a:xfrm>
            <a:custGeom>
              <a:avLst/>
              <a:gdLst/>
              <a:ahLst/>
              <a:cxnLst/>
              <a:rect l="l" t="t" r="r" b="b"/>
              <a:pathLst>
                <a:path w="637415" h="647081">
                  <a:moveTo>
                    <a:pt x="41586" y="0"/>
                  </a:moveTo>
                  <a:lnTo>
                    <a:pt x="595830" y="0"/>
                  </a:lnTo>
                  <a:cubicBezTo>
                    <a:pt x="606859" y="0"/>
                    <a:pt x="617436" y="4381"/>
                    <a:pt x="625235" y="12180"/>
                  </a:cubicBezTo>
                  <a:cubicBezTo>
                    <a:pt x="633034" y="19979"/>
                    <a:pt x="637415" y="30556"/>
                    <a:pt x="637415" y="41586"/>
                  </a:cubicBezTo>
                  <a:lnTo>
                    <a:pt x="637415" y="605495"/>
                  </a:lnTo>
                  <a:cubicBezTo>
                    <a:pt x="637415" y="628462"/>
                    <a:pt x="618797" y="647081"/>
                    <a:pt x="595830" y="647081"/>
                  </a:cubicBezTo>
                  <a:lnTo>
                    <a:pt x="41586" y="647081"/>
                  </a:lnTo>
                  <a:cubicBezTo>
                    <a:pt x="18619" y="647081"/>
                    <a:pt x="0" y="628462"/>
                    <a:pt x="0" y="605495"/>
                  </a:cubicBezTo>
                  <a:lnTo>
                    <a:pt x="0" y="41586"/>
                  </a:lnTo>
                  <a:cubicBezTo>
                    <a:pt x="0" y="18619"/>
                    <a:pt x="18619" y="0"/>
                    <a:pt x="41586" y="0"/>
                  </a:cubicBezTo>
                  <a:close/>
                </a:path>
              </a:pathLst>
            </a:custGeom>
            <a:solidFill>
              <a:srgbClr val="D5EDF1">
                <a:alpha val="35686"/>
              </a:srgbClr>
            </a:solidFill>
            <a:ln cap="sq">
              <a:noFill/>
              <a:prstDash val="solid"/>
              <a:miter/>
            </a:ln>
          </p:spPr>
          <p:txBody>
            <a:bodyPr/>
            <a:lstStyle/>
            <a:p>
              <a:endParaRPr lang="en-US"/>
            </a:p>
          </p:txBody>
        </p:sp>
        <p:sp>
          <p:nvSpPr>
            <p:cNvPr id="4" name="TextBox 4"/>
            <p:cNvSpPr txBox="1"/>
            <p:nvPr/>
          </p:nvSpPr>
          <p:spPr>
            <a:xfrm>
              <a:off x="0" y="-57150"/>
              <a:ext cx="637415" cy="704231"/>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 name="Group 5"/>
          <p:cNvGrpSpPr/>
          <p:nvPr/>
        </p:nvGrpSpPr>
        <p:grpSpPr>
          <a:xfrm>
            <a:off x="14032553" y="-829588"/>
            <a:ext cx="1821590" cy="1858288"/>
            <a:chOff x="0" y="0"/>
            <a:chExt cx="479760" cy="489426"/>
          </a:xfrm>
        </p:grpSpPr>
        <p:sp>
          <p:nvSpPr>
            <p:cNvPr id="6" name="Freeform 6"/>
            <p:cNvSpPr/>
            <p:nvPr/>
          </p:nvSpPr>
          <p:spPr>
            <a:xfrm>
              <a:off x="0" y="0"/>
              <a:ext cx="479760" cy="489426"/>
            </a:xfrm>
            <a:custGeom>
              <a:avLst/>
              <a:gdLst/>
              <a:ahLst/>
              <a:cxnLst/>
              <a:rect l="l" t="t" r="r" b="b"/>
              <a:pathLst>
                <a:path w="479760" h="489426">
                  <a:moveTo>
                    <a:pt x="55251" y="0"/>
                  </a:moveTo>
                  <a:lnTo>
                    <a:pt x="424509" y="0"/>
                  </a:lnTo>
                  <a:cubicBezTo>
                    <a:pt x="455024" y="0"/>
                    <a:pt x="479760" y="24737"/>
                    <a:pt x="479760" y="55251"/>
                  </a:cubicBezTo>
                  <a:lnTo>
                    <a:pt x="479760" y="434174"/>
                  </a:lnTo>
                  <a:cubicBezTo>
                    <a:pt x="479760" y="464689"/>
                    <a:pt x="455024" y="489426"/>
                    <a:pt x="424509" y="489426"/>
                  </a:cubicBezTo>
                  <a:lnTo>
                    <a:pt x="55251" y="489426"/>
                  </a:lnTo>
                  <a:cubicBezTo>
                    <a:pt x="24737" y="489426"/>
                    <a:pt x="0" y="464689"/>
                    <a:pt x="0" y="434174"/>
                  </a:cubicBezTo>
                  <a:lnTo>
                    <a:pt x="0" y="55251"/>
                  </a:lnTo>
                  <a:cubicBezTo>
                    <a:pt x="0" y="24737"/>
                    <a:pt x="24737" y="0"/>
                    <a:pt x="55251" y="0"/>
                  </a:cubicBezTo>
                  <a:close/>
                </a:path>
              </a:pathLst>
            </a:custGeom>
            <a:solidFill>
              <a:srgbClr val="D5EDF1">
                <a:alpha val="35686"/>
              </a:srgbClr>
            </a:solidFill>
            <a:ln cap="sq">
              <a:noFill/>
              <a:prstDash val="solid"/>
              <a:miter/>
            </a:ln>
          </p:spPr>
          <p:txBody>
            <a:bodyPr/>
            <a:lstStyle/>
            <a:p>
              <a:endParaRPr lang="en-US"/>
            </a:p>
          </p:txBody>
        </p:sp>
        <p:sp>
          <p:nvSpPr>
            <p:cNvPr id="7" name="TextBox 7"/>
            <p:cNvSpPr txBox="1"/>
            <p:nvPr/>
          </p:nvSpPr>
          <p:spPr>
            <a:xfrm>
              <a:off x="0" y="-57150"/>
              <a:ext cx="479760" cy="54657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8" name="Freeform 8"/>
          <p:cNvSpPr/>
          <p:nvPr/>
        </p:nvSpPr>
        <p:spPr>
          <a:xfrm>
            <a:off x="-640230" y="9258300"/>
            <a:ext cx="5073107" cy="1651066"/>
          </a:xfrm>
          <a:custGeom>
            <a:avLst/>
            <a:gdLst/>
            <a:ahLst/>
            <a:cxnLst/>
            <a:rect l="l" t="t" r="r" b="b"/>
            <a:pathLst>
              <a:path w="5073107" h="1651066">
                <a:moveTo>
                  <a:pt x="0" y="0"/>
                </a:moveTo>
                <a:lnTo>
                  <a:pt x="5073107" y="0"/>
                </a:lnTo>
                <a:lnTo>
                  <a:pt x="5073107" y="1651066"/>
                </a:lnTo>
                <a:lnTo>
                  <a:pt x="0" y="16510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5645844" y="8458789"/>
            <a:ext cx="1082147" cy="1154057"/>
            <a:chOff x="0" y="0"/>
            <a:chExt cx="285010" cy="303949"/>
          </a:xfrm>
        </p:grpSpPr>
        <p:sp>
          <p:nvSpPr>
            <p:cNvPr id="10" name="Freeform 10"/>
            <p:cNvSpPr/>
            <p:nvPr/>
          </p:nvSpPr>
          <p:spPr>
            <a:xfrm>
              <a:off x="0" y="0"/>
              <a:ext cx="285010" cy="303949"/>
            </a:xfrm>
            <a:custGeom>
              <a:avLst/>
              <a:gdLst/>
              <a:ahLst/>
              <a:cxnLst/>
              <a:rect l="l" t="t" r="r" b="b"/>
              <a:pathLst>
                <a:path w="285010" h="303949">
                  <a:moveTo>
                    <a:pt x="93005" y="0"/>
                  </a:moveTo>
                  <a:lnTo>
                    <a:pt x="192005" y="0"/>
                  </a:lnTo>
                  <a:cubicBezTo>
                    <a:pt x="243370" y="0"/>
                    <a:pt x="285010" y="41640"/>
                    <a:pt x="285010" y="93005"/>
                  </a:cubicBezTo>
                  <a:lnTo>
                    <a:pt x="285010" y="210944"/>
                  </a:lnTo>
                  <a:cubicBezTo>
                    <a:pt x="285010" y="262309"/>
                    <a:pt x="243370" y="303949"/>
                    <a:pt x="192005" y="303949"/>
                  </a:cubicBezTo>
                  <a:lnTo>
                    <a:pt x="93005" y="303949"/>
                  </a:lnTo>
                  <a:cubicBezTo>
                    <a:pt x="41640" y="303949"/>
                    <a:pt x="0" y="262309"/>
                    <a:pt x="0" y="210944"/>
                  </a:cubicBezTo>
                  <a:lnTo>
                    <a:pt x="0" y="93005"/>
                  </a:lnTo>
                  <a:cubicBezTo>
                    <a:pt x="0" y="41640"/>
                    <a:pt x="41640" y="0"/>
                    <a:pt x="93005" y="0"/>
                  </a:cubicBezTo>
                  <a:close/>
                </a:path>
              </a:pathLst>
            </a:custGeom>
            <a:solidFill>
              <a:srgbClr val="D5EDF1">
                <a:alpha val="35686"/>
              </a:srgbClr>
            </a:solidFill>
            <a:ln cap="sq">
              <a:noFill/>
              <a:prstDash val="solid"/>
              <a:miter/>
            </a:ln>
          </p:spPr>
          <p:txBody>
            <a:bodyPr/>
            <a:lstStyle/>
            <a:p>
              <a:endParaRPr lang="en-US"/>
            </a:p>
          </p:txBody>
        </p:sp>
        <p:sp>
          <p:nvSpPr>
            <p:cNvPr id="11" name="TextBox 11"/>
            <p:cNvSpPr txBox="1"/>
            <p:nvPr/>
          </p:nvSpPr>
          <p:spPr>
            <a:xfrm>
              <a:off x="0" y="-57150"/>
              <a:ext cx="285010" cy="36109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Freeform 12"/>
          <p:cNvSpPr/>
          <p:nvPr/>
        </p:nvSpPr>
        <p:spPr>
          <a:xfrm>
            <a:off x="17073343" y="1511758"/>
            <a:ext cx="2394159" cy="2320158"/>
          </a:xfrm>
          <a:custGeom>
            <a:avLst/>
            <a:gdLst/>
            <a:ahLst/>
            <a:cxnLst/>
            <a:rect l="l" t="t" r="r" b="b"/>
            <a:pathLst>
              <a:path w="2394159" h="2320158">
                <a:moveTo>
                  <a:pt x="0" y="0"/>
                </a:moveTo>
                <a:lnTo>
                  <a:pt x="2394159" y="0"/>
                </a:lnTo>
                <a:lnTo>
                  <a:pt x="2394159" y="2320158"/>
                </a:lnTo>
                <a:lnTo>
                  <a:pt x="0" y="2320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2225558" y="4205965"/>
            <a:ext cx="7176213" cy="3153829"/>
            <a:chOff x="0" y="-274543"/>
            <a:chExt cx="9568285" cy="4205106"/>
          </a:xfrm>
        </p:grpSpPr>
        <p:grpSp>
          <p:nvGrpSpPr>
            <p:cNvPr id="14" name="Group 14"/>
            <p:cNvGrpSpPr/>
            <p:nvPr/>
          </p:nvGrpSpPr>
          <p:grpSpPr>
            <a:xfrm>
              <a:off x="0" y="-274543"/>
              <a:ext cx="9568285" cy="4205106"/>
              <a:chOff x="0" y="-57150"/>
              <a:chExt cx="1991775" cy="875353"/>
            </a:xfrm>
          </p:grpSpPr>
          <p:sp>
            <p:nvSpPr>
              <p:cNvPr id="15" name="Freeform 15"/>
              <p:cNvSpPr/>
              <p:nvPr/>
            </p:nvSpPr>
            <p:spPr>
              <a:xfrm>
                <a:off x="0" y="-57150"/>
                <a:ext cx="1991775" cy="818203"/>
              </a:xfrm>
              <a:custGeom>
                <a:avLst/>
                <a:gdLst/>
                <a:ahLst/>
                <a:cxnLst/>
                <a:rect l="l" t="t" r="r" b="b"/>
                <a:pathLst>
                  <a:path w="1991775" h="818203">
                    <a:moveTo>
                      <a:pt x="31735" y="0"/>
                    </a:moveTo>
                    <a:lnTo>
                      <a:pt x="1960040" y="0"/>
                    </a:lnTo>
                    <a:cubicBezTo>
                      <a:pt x="1968457" y="0"/>
                      <a:pt x="1976529" y="3344"/>
                      <a:pt x="1982480" y="9295"/>
                    </a:cubicBezTo>
                    <a:cubicBezTo>
                      <a:pt x="1988432" y="15247"/>
                      <a:pt x="1991775" y="23319"/>
                      <a:pt x="1991775" y="31735"/>
                    </a:cubicBezTo>
                    <a:lnTo>
                      <a:pt x="1991775" y="786467"/>
                    </a:lnTo>
                    <a:cubicBezTo>
                      <a:pt x="1991775" y="803994"/>
                      <a:pt x="1977567" y="818203"/>
                      <a:pt x="1960040" y="818203"/>
                    </a:cubicBezTo>
                    <a:lnTo>
                      <a:pt x="31735" y="818203"/>
                    </a:lnTo>
                    <a:cubicBezTo>
                      <a:pt x="23319" y="818203"/>
                      <a:pt x="15247" y="814859"/>
                      <a:pt x="9295" y="808908"/>
                    </a:cubicBezTo>
                    <a:cubicBezTo>
                      <a:pt x="3344" y="802956"/>
                      <a:pt x="0" y="794884"/>
                      <a:pt x="0" y="786467"/>
                    </a:cubicBezTo>
                    <a:lnTo>
                      <a:pt x="0" y="31735"/>
                    </a:lnTo>
                    <a:cubicBezTo>
                      <a:pt x="0" y="23319"/>
                      <a:pt x="3344" y="15247"/>
                      <a:pt x="9295" y="9295"/>
                    </a:cubicBezTo>
                    <a:cubicBezTo>
                      <a:pt x="15247" y="3344"/>
                      <a:pt x="23319" y="0"/>
                      <a:pt x="31735" y="0"/>
                    </a:cubicBezTo>
                    <a:close/>
                  </a:path>
                </a:pathLst>
              </a:custGeom>
              <a:solidFill>
                <a:srgbClr val="D5EDF1"/>
              </a:solidFill>
              <a:ln cap="rnd">
                <a:noFill/>
                <a:prstDash val="solid"/>
                <a:round/>
              </a:ln>
            </p:spPr>
            <p:txBody>
              <a:bodyPr/>
              <a:lstStyle/>
              <a:p>
                <a:endParaRPr lang="en-US"/>
              </a:p>
            </p:txBody>
          </p:sp>
          <p:sp>
            <p:nvSpPr>
              <p:cNvPr id="16" name="TextBox 16"/>
              <p:cNvSpPr txBox="1"/>
              <p:nvPr/>
            </p:nvSpPr>
            <p:spPr>
              <a:xfrm>
                <a:off x="0" y="-57150"/>
                <a:ext cx="1991775" cy="875353"/>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422924" y="133303"/>
              <a:ext cx="8722437" cy="3037071"/>
            </a:xfrm>
            <a:prstGeom prst="rect">
              <a:avLst/>
            </a:prstGeom>
          </p:spPr>
          <p:txBody>
            <a:bodyPr lIns="0" tIns="0" rIns="0" bIns="0" rtlCol="0" anchor="t">
              <a:spAutoFit/>
            </a:bodyPr>
            <a:lstStyle/>
            <a:p>
              <a:pPr algn="l">
                <a:lnSpc>
                  <a:spcPts val="3049"/>
                </a:lnSpc>
              </a:pPr>
              <a:r>
                <a:rPr lang="en-US" sz="2200" dirty="0">
                  <a:solidFill>
                    <a:srgbClr val="1D2159"/>
                  </a:solidFill>
                  <a:latin typeface="Inter"/>
                  <a:ea typeface="Inter"/>
                  <a:cs typeface="Inter"/>
                  <a:sym typeface="Inter"/>
                </a:rPr>
                <a:t>The top three products driving sales are Barista Espresso, Brewed Chai tea, and Hot chocolate.</a:t>
              </a:r>
            </a:p>
            <a:p>
              <a:pPr algn="l">
                <a:lnSpc>
                  <a:spcPts val="3049"/>
                </a:lnSpc>
              </a:pPr>
              <a:r>
                <a:rPr lang="en-US" sz="2200" b="1" dirty="0">
                  <a:solidFill>
                    <a:srgbClr val="1D2159"/>
                  </a:solidFill>
                  <a:latin typeface="Inter"/>
                  <a:ea typeface="Inter"/>
                  <a:cs typeface="Inter"/>
                  <a:sym typeface="Inter"/>
                </a:rPr>
                <a:t>Recommendation</a:t>
              </a:r>
              <a:r>
                <a:rPr lang="en-US" sz="2200" dirty="0">
                  <a:solidFill>
                    <a:srgbClr val="1D2159"/>
                  </a:solidFill>
                  <a:latin typeface="Inter"/>
                  <a:ea typeface="Inter"/>
                  <a:cs typeface="Inter"/>
                  <a:sym typeface="Inter"/>
                </a:rPr>
                <a:t>: Capitalize on the popularity of the top three products by implementing promotions or special offers to boost sales further.</a:t>
              </a:r>
            </a:p>
          </p:txBody>
        </p:sp>
      </p:grpSp>
      <p:sp>
        <p:nvSpPr>
          <p:cNvPr id="19" name="TextBox 19"/>
          <p:cNvSpPr txBox="1"/>
          <p:nvPr/>
        </p:nvSpPr>
        <p:spPr>
          <a:xfrm>
            <a:off x="2225558" y="493395"/>
            <a:ext cx="13420286" cy="1295419"/>
          </a:xfrm>
          <a:prstGeom prst="rect">
            <a:avLst/>
          </a:prstGeom>
        </p:spPr>
        <p:txBody>
          <a:bodyPr lIns="0" tIns="0" rIns="0" bIns="0" rtlCol="0" anchor="t">
            <a:spAutoFit/>
          </a:bodyPr>
          <a:lstStyle/>
          <a:p>
            <a:pPr algn="ctr">
              <a:lnSpc>
                <a:spcPts val="11024"/>
              </a:lnSpc>
            </a:pPr>
            <a:r>
              <a:rPr lang="en-US" sz="7874" b="1" dirty="0">
                <a:solidFill>
                  <a:srgbClr val="1D2159"/>
                </a:solidFill>
                <a:latin typeface="Inter Bold"/>
                <a:ea typeface="Inter Bold"/>
                <a:cs typeface="Inter Bold"/>
                <a:sym typeface="Inter Bold"/>
              </a:rPr>
              <a:t>Product Performance</a:t>
            </a:r>
          </a:p>
        </p:txBody>
      </p:sp>
      <p:pic>
        <p:nvPicPr>
          <p:cNvPr id="23" name="Picture 22">
            <a:extLst>
              <a:ext uri="{FF2B5EF4-FFF2-40B4-BE49-F238E27FC236}">
                <a16:creationId xmlns:a16="http://schemas.microsoft.com/office/drawing/2014/main" id="{DC9BF763-2528-89DF-92E8-A1A90CF6EBCB}"/>
              </a:ext>
            </a:extLst>
          </p:cNvPr>
          <p:cNvPicPr>
            <a:picLocks noChangeAspect="1"/>
          </p:cNvPicPr>
          <p:nvPr/>
        </p:nvPicPr>
        <p:blipFill>
          <a:blip r:embed="rId6"/>
          <a:stretch>
            <a:fillRect/>
          </a:stretch>
        </p:blipFill>
        <p:spPr>
          <a:xfrm>
            <a:off x="10332605" y="2391888"/>
            <a:ext cx="4610743" cy="722095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6e67bfd-1c40-4263-99c3-694017d670e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4EA32E8B159847A137A0A8A7FE8142" ma:contentTypeVersion="18" ma:contentTypeDescription="Create a new document." ma:contentTypeScope="" ma:versionID="6ed85cb083c988d0682c0d6f092ccc70">
  <xsd:schema xmlns:xsd="http://www.w3.org/2001/XMLSchema" xmlns:xs="http://www.w3.org/2001/XMLSchema" xmlns:p="http://schemas.microsoft.com/office/2006/metadata/properties" xmlns:ns3="36e67bfd-1c40-4263-99c3-694017d670ee" xmlns:ns4="0827840d-501e-489f-bdea-2e43432afdda" targetNamespace="http://schemas.microsoft.com/office/2006/metadata/properties" ma:root="true" ma:fieldsID="33d94a2ad53d60038868da014edd66a0" ns3:_="" ns4:_="">
    <xsd:import namespace="36e67bfd-1c40-4263-99c3-694017d670ee"/>
    <xsd:import namespace="0827840d-501e-489f-bdea-2e43432afdd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_activity" minOccurs="0"/>
                <xsd:element ref="ns3:MediaServiceObjectDetectorVersions" minOccurs="0"/>
                <xsd:element ref="ns3:MediaServiceLocation" minOccurs="0"/>
                <xsd:element ref="ns3:MediaServiceSystemTags" minOccurs="0"/>
                <xsd:element ref="ns3:MediaServiceSearchPropertie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67bfd-1c40-4263-99c3-694017d670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827840d-501e-489f-bdea-2e43432afdda" elementFormDefault="qualified">
    <xsd:import namespace="http://schemas.microsoft.com/office/2006/documentManagement/types"/>
    <xsd:import namespace="http://schemas.microsoft.com/office/infopath/2007/PartnerControls"/>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element name="SharingHintHash" ma:index="2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2A2698-1828-4B3C-A93D-F7318BACA558}">
  <ds:schemaRefs>
    <ds:schemaRef ds:uri="http://schemas.microsoft.com/sharepoint/v3/contenttype/forms"/>
  </ds:schemaRefs>
</ds:datastoreItem>
</file>

<file path=customXml/itemProps2.xml><?xml version="1.0" encoding="utf-8"?>
<ds:datastoreItem xmlns:ds="http://schemas.openxmlformats.org/officeDocument/2006/customXml" ds:itemID="{72621E1F-36C2-4102-8DCA-CBF5D3031489}">
  <ds:schemaRefs>
    <ds:schemaRef ds:uri="http://purl.org/dc/elements/1.1/"/>
    <ds:schemaRef ds:uri="36e67bfd-1c40-4263-99c3-694017d670ee"/>
    <ds:schemaRef ds:uri="http://www.w3.org/XML/1998/namespace"/>
    <ds:schemaRef ds:uri="http://schemas.microsoft.com/office/2006/documentManagement/types"/>
    <ds:schemaRef ds:uri="http://schemas.openxmlformats.org/package/2006/metadata/core-properties"/>
    <ds:schemaRef ds:uri="0827840d-501e-489f-bdea-2e43432afdda"/>
    <ds:schemaRef ds:uri="http://purl.org/dc/dcmitype/"/>
    <ds:schemaRef ds:uri="http://purl.org/dc/term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05B9D1EF-2005-49B0-B153-06DBA887D2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e67bfd-1c40-4263-99c3-694017d670ee"/>
    <ds:schemaRef ds:uri="0827840d-501e-489f-bdea-2e43432afd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630</TotalTime>
  <Words>543</Words>
  <Application>Microsoft Office PowerPoint</Application>
  <PresentationFormat>Custom</PresentationFormat>
  <Paragraphs>47</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Inter</vt:lpstr>
      <vt:lpstr>Arial</vt:lpstr>
      <vt:lpstr>Inter Bold</vt:lpstr>
      <vt:lpstr>Calibri</vt:lpstr>
      <vt:lpstr>Aptos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Shop Sales Report</dc:title>
  <dc:creator>HANG</dc:creator>
  <cp:lastModifiedBy>HUỲNH THỊ DIỄM HẰNG</cp:lastModifiedBy>
  <cp:revision>6</cp:revision>
  <dcterms:created xsi:type="dcterms:W3CDTF">2006-08-16T00:00:00Z</dcterms:created>
  <dcterms:modified xsi:type="dcterms:W3CDTF">2025-05-15T06:08:01Z</dcterms:modified>
  <dc:identifier>DAGfoQ5tTJg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0x010100314EA32E8B159847A137A0A8A7FE8142</vt:lpwstr>
  </property>
</Properties>
</file>